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7" r:id="rId5"/>
    <p:sldId id="268" r:id="rId6"/>
    <p:sldId id="262" r:id="rId7"/>
    <p:sldId id="264" r:id="rId8"/>
    <p:sldId id="263" r:id="rId9"/>
    <p:sldId id="266" r:id="rId10"/>
    <p:sldId id="265" r:id="rId11"/>
    <p:sldId id="270" r:id="rId12"/>
    <p:sldId id="271" r:id="rId13"/>
    <p:sldId id="261" r:id="rId14"/>
    <p:sldId id="272" r:id="rId15"/>
    <p:sldId id="269" r:id="rId16"/>
    <p:sldId id="267" r:id="rId17"/>
    <p:sldId id="27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ableStyles" Target="tableStyles.xml" 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 /><Relationship Id="rId2" Type="http://schemas.microsoft.com/office/2011/relationships/chartColorStyle" Target="colors1.xml" /><Relationship Id="rId1" Type="http://schemas.microsoft.com/office/2011/relationships/chartStyle" Target="style1.xml" /><Relationship Id="rId4" Type="http://schemas.openxmlformats.org/officeDocument/2006/relationships/chartUserShapes" Target="../drawings/drawing1.xml" 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 /><Relationship Id="rId2" Type="http://schemas.microsoft.com/office/2011/relationships/chartColorStyle" Target="colors2.xml" /><Relationship Id="rId1" Type="http://schemas.microsoft.com/office/2011/relationships/chartStyle" Target="style2.xml" 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 /><Relationship Id="rId2" Type="http://schemas.microsoft.com/office/2011/relationships/chartColorStyle" Target="colors3.xml" /><Relationship Id="rId1" Type="http://schemas.microsoft.com/office/2011/relationships/chartStyle" Target="style3.xml" /><Relationship Id="rId4" Type="http://schemas.openxmlformats.org/officeDocument/2006/relationships/chartUserShapes" Target="../drawings/drawing2.xml" 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 /><Relationship Id="rId2" Type="http://schemas.microsoft.com/office/2011/relationships/chartColorStyle" Target="colors4.xml" /><Relationship Id="rId1" Type="http://schemas.microsoft.com/office/2011/relationships/chartStyle" Target="style4.xml" /><Relationship Id="rId4" Type="http://schemas.openxmlformats.org/officeDocument/2006/relationships/chartUserShapes" Target="../drawings/drawing3.xml" 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 /><Relationship Id="rId2" Type="http://schemas.microsoft.com/office/2011/relationships/chartColorStyle" Target="colors5.xml" /><Relationship Id="rId1" Type="http://schemas.microsoft.com/office/2011/relationships/chartStyle" Target="style5.xml" 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 /><Relationship Id="rId2" Type="http://schemas.microsoft.com/office/2011/relationships/chartColorStyle" Target="colors6.xml" /><Relationship Id="rId1" Type="http://schemas.microsoft.com/office/2011/relationships/chartStyle" Target="style6.xml" /><Relationship Id="rId4" Type="http://schemas.openxmlformats.org/officeDocument/2006/relationships/chartUserShapes" Target="../drawings/drawing4.xml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Центроиды</c:f>
              <c:strCache>
                <c:ptCount val="1"/>
                <c:pt idx="0">
                  <c:v>Центроиды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Акуш!$R$2:$R$6</c:f>
              <c:numCache>
                <c:formatCode>General</c:formatCode>
                <c:ptCount val="5"/>
                <c:pt idx="0">
                  <c:v>0.71829136717457698</c:v>
                </c:pt>
                <c:pt idx="1">
                  <c:v>0.90737843853112199</c:v>
                </c:pt>
                <c:pt idx="2">
                  <c:v>0.93361386821853598</c:v>
                </c:pt>
                <c:pt idx="3">
                  <c:v>0.81314376116732201</c:v>
                </c:pt>
                <c:pt idx="4">
                  <c:v>0.91532496670692298</c:v>
                </c:pt>
              </c:numCache>
            </c:numRef>
          </c:xVal>
          <c:yVal>
            <c:numRef>
              <c:f>Акуш!$S$2:$S$6</c:f>
              <c:numCache>
                <c:formatCode>General</c:formatCode>
                <c:ptCount val="5"/>
                <c:pt idx="0">
                  <c:v>0.55665598187190601</c:v>
                </c:pt>
                <c:pt idx="1">
                  <c:v>0.44834973680013102</c:v>
                </c:pt>
                <c:pt idx="2">
                  <c:v>0.59949899394182804</c:v>
                </c:pt>
                <c:pt idx="3">
                  <c:v>0.86748064313956796</c:v>
                </c:pt>
                <c:pt idx="4">
                  <c:v>0.70802732892215403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CE5-4B4E-BF23-7104D080986A}"/>
            </c:ext>
          </c:extLst>
        </c:ser>
        <c:ser>
          <c:idx val="1"/>
          <c:order val="1"/>
          <c:tx>
            <c:strRef>
              <c:f>1 кластер+Акуш!$N$2:$N$9</c:f>
              <c:strCache>
                <c:ptCount val="1"/>
                <c:pt idx="0">
                  <c:v>1 кластер+Акуш!$N$2:$N$9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Акуш!$N$2:$N$9</c:f>
              <c:numCache>
                <c:formatCode>General</c:formatCode>
                <c:ptCount val="8"/>
                <c:pt idx="0">
                  <c:v>0.80648372799840795</c:v>
                </c:pt>
                <c:pt idx="1">
                  <c:v>0.68186316123558</c:v>
                </c:pt>
                <c:pt idx="2">
                  <c:v>0.768287593629843</c:v>
                </c:pt>
                <c:pt idx="3">
                  <c:v>0.64628772832782</c:v>
                </c:pt>
                <c:pt idx="4">
                  <c:v>0.68934224284116297</c:v>
                </c:pt>
                <c:pt idx="5">
                  <c:v>0.68610287618323895</c:v>
                </c:pt>
                <c:pt idx="6">
                  <c:v>0.81109223880467196</c:v>
                </c:pt>
                <c:pt idx="7">
                  <c:v>0.69393569901073504</c:v>
                </c:pt>
              </c:numCache>
            </c:numRef>
          </c:xVal>
          <c:yVal>
            <c:numRef>
              <c:f>Акуш!$O$2:$O$9</c:f>
              <c:numCache>
                <c:formatCode>General</c:formatCode>
                <c:ptCount val="8"/>
                <c:pt idx="0">
                  <c:v>0.55216545598512801</c:v>
                </c:pt>
                <c:pt idx="1">
                  <c:v>0.53208797605809299</c:v>
                </c:pt>
                <c:pt idx="2">
                  <c:v>0.51668524889251899</c:v>
                </c:pt>
                <c:pt idx="3">
                  <c:v>0.51425876746667998</c:v>
                </c:pt>
                <c:pt idx="4">
                  <c:v>0.57238370268064498</c:v>
                </c:pt>
                <c:pt idx="5">
                  <c:v>0.54914724746401999</c:v>
                </c:pt>
                <c:pt idx="6">
                  <c:v>0.59144270883865302</c:v>
                </c:pt>
                <c:pt idx="7">
                  <c:v>0.64839612573246597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CE5-4B4E-BF23-7104D080986A}"/>
            </c:ext>
          </c:extLst>
        </c:ser>
        <c:ser>
          <c:idx val="2"/>
          <c:order val="2"/>
          <c:tx>
            <c:strRef>
              <c:f>2 кластер</c:f>
              <c:strCache>
                <c:ptCount val="1"/>
                <c:pt idx="0">
                  <c:v>2 кластер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Акуш!$N$11:$N$19</c:f>
              <c:numCache>
                <c:formatCode>General</c:formatCode>
                <c:ptCount val="9"/>
                <c:pt idx="0">
                  <c:v>0.89050330084181495</c:v>
                </c:pt>
                <c:pt idx="1">
                  <c:v>0.94704330755039201</c:v>
                </c:pt>
                <c:pt idx="2">
                  <c:v>0.93449172578332795</c:v>
                </c:pt>
                <c:pt idx="3">
                  <c:v>0.89020828437881805</c:v>
                </c:pt>
                <c:pt idx="4">
                  <c:v>0.93656329709235897</c:v>
                </c:pt>
                <c:pt idx="5">
                  <c:v>0.94478617387717301</c:v>
                </c:pt>
                <c:pt idx="6">
                  <c:v>0.94754192133481896</c:v>
                </c:pt>
                <c:pt idx="7">
                  <c:v>0.88068225950136403</c:v>
                </c:pt>
                <c:pt idx="8">
                  <c:v>0.81343604823039295</c:v>
                </c:pt>
              </c:numCache>
            </c:numRef>
          </c:xVal>
          <c:yVal>
            <c:numRef>
              <c:f>Акуш!$O$11:$O$19</c:f>
              <c:numCache>
                <c:formatCode>General</c:formatCode>
                <c:ptCount val="9"/>
                <c:pt idx="0">
                  <c:v>0.38643074448668902</c:v>
                </c:pt>
                <c:pt idx="1">
                  <c:v>0.50515310040301797</c:v>
                </c:pt>
                <c:pt idx="2">
                  <c:v>0.46214876482091499</c:v>
                </c:pt>
                <c:pt idx="3">
                  <c:v>0.43981686348346899</c:v>
                </c:pt>
                <c:pt idx="4">
                  <c:v>0.46368216853262301</c:v>
                </c:pt>
                <c:pt idx="5">
                  <c:v>0.47951318052944197</c:v>
                </c:pt>
                <c:pt idx="6">
                  <c:v>0.46807904732131</c:v>
                </c:pt>
                <c:pt idx="7">
                  <c:v>0.42595894280871399</c:v>
                </c:pt>
                <c:pt idx="8">
                  <c:v>0.42687269586375698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CE5-4B4E-BF23-7104D080986A}"/>
            </c:ext>
          </c:extLst>
        </c:ser>
        <c:ser>
          <c:idx val="3"/>
          <c:order val="3"/>
          <c:tx>
            <c:strRef>
              <c:f>3 кластер</c:f>
              <c:strCache>
                <c:ptCount val="1"/>
                <c:pt idx="0">
                  <c:v>3 кластер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92D050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Акуш!$N$21:$N$37</c:f>
              <c:numCache>
                <c:formatCode>General</c:formatCode>
                <c:ptCount val="17"/>
                <c:pt idx="0">
                  <c:v>0.97922154318851795</c:v>
                </c:pt>
                <c:pt idx="1">
                  <c:v>0.89675325296784303</c:v>
                </c:pt>
                <c:pt idx="2">
                  <c:v>0.94021823510374003</c:v>
                </c:pt>
                <c:pt idx="3">
                  <c:v>0.88795003495557001</c:v>
                </c:pt>
                <c:pt idx="4">
                  <c:v>0.95940300664981704</c:v>
                </c:pt>
                <c:pt idx="5">
                  <c:v>0.917159774417733</c:v>
                </c:pt>
                <c:pt idx="6">
                  <c:v>0.90965848716964204</c:v>
                </c:pt>
                <c:pt idx="7">
                  <c:v>0.95213481382203902</c:v>
                </c:pt>
                <c:pt idx="8">
                  <c:v>0.90867862516252895</c:v>
                </c:pt>
                <c:pt idx="9">
                  <c:v>0.96440080383533899</c:v>
                </c:pt>
                <c:pt idx="10">
                  <c:v>0.95119039625780599</c:v>
                </c:pt>
                <c:pt idx="11">
                  <c:v>0.97685815970121104</c:v>
                </c:pt>
                <c:pt idx="12">
                  <c:v>0.95427816207213001</c:v>
                </c:pt>
                <c:pt idx="13">
                  <c:v>0.95789319714915999</c:v>
                </c:pt>
                <c:pt idx="14">
                  <c:v>0.89330859943628005</c:v>
                </c:pt>
                <c:pt idx="15">
                  <c:v>0.94694032025352604</c:v>
                </c:pt>
                <c:pt idx="16">
                  <c:v>0.89229082967142204</c:v>
                </c:pt>
              </c:numCache>
            </c:numRef>
          </c:xVal>
          <c:yVal>
            <c:numRef>
              <c:f>Акуш!$O$21:$O$37</c:f>
              <c:numCache>
                <c:formatCode>General</c:formatCode>
                <c:ptCount val="17"/>
                <c:pt idx="0">
                  <c:v>0.61085246029042195</c:v>
                </c:pt>
                <c:pt idx="1">
                  <c:v>0.64230565659513295</c:v>
                </c:pt>
                <c:pt idx="2">
                  <c:v>0.532971514876726</c:v>
                </c:pt>
                <c:pt idx="3">
                  <c:v>0.55719609598237296</c:v>
                </c:pt>
                <c:pt idx="4">
                  <c:v>0.56222828748671905</c:v>
                </c:pt>
                <c:pt idx="5">
                  <c:v>0.55035464357479202</c:v>
                </c:pt>
                <c:pt idx="6">
                  <c:v>0.601669640138629</c:v>
                </c:pt>
                <c:pt idx="7">
                  <c:v>0.63398793234472095</c:v>
                </c:pt>
                <c:pt idx="8">
                  <c:v>0.60494087315398704</c:v>
                </c:pt>
                <c:pt idx="9">
                  <c:v>0.64461045891141899</c:v>
                </c:pt>
                <c:pt idx="10">
                  <c:v>0.58680398008678503</c:v>
                </c:pt>
                <c:pt idx="11">
                  <c:v>0.64468391239160205</c:v>
                </c:pt>
                <c:pt idx="12">
                  <c:v>0.59460166120441404</c:v>
                </c:pt>
                <c:pt idx="13">
                  <c:v>0.62264101829919005</c:v>
                </c:pt>
                <c:pt idx="14">
                  <c:v>0.60486805083923501</c:v>
                </c:pt>
                <c:pt idx="15">
                  <c:v>0.59186260491437503</c:v>
                </c:pt>
                <c:pt idx="16">
                  <c:v>0.63827715414157604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CE5-4B4E-BF23-7104D080986A}"/>
            </c:ext>
          </c:extLst>
        </c:ser>
        <c:ser>
          <c:idx val="4"/>
          <c:order val="4"/>
          <c:tx>
            <c:strRef>
              <c:f>4 кластер</c:f>
              <c:strCache>
                <c:ptCount val="1"/>
                <c:pt idx="0">
                  <c:v>4 кластер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Акуш!$N$39:$N$42</c:f>
              <c:numCache>
                <c:formatCode>General</c:formatCode>
                <c:ptCount val="4"/>
                <c:pt idx="0">
                  <c:v>0.70168109422536895</c:v>
                </c:pt>
                <c:pt idx="1">
                  <c:v>0.92030027718446406</c:v>
                </c:pt>
                <c:pt idx="2">
                  <c:v>0.94577849538924497</c:v>
                </c:pt>
                <c:pt idx="3">
                  <c:v>0.74068663453550498</c:v>
                </c:pt>
              </c:numCache>
            </c:numRef>
          </c:xVal>
          <c:yVal>
            <c:numRef>
              <c:f>Акуш!$O$39:$O$42</c:f>
              <c:numCache>
                <c:formatCode>General</c:formatCode>
                <c:ptCount val="4"/>
                <c:pt idx="0">
                  <c:v>0.81876677269948495</c:v>
                </c:pt>
                <c:pt idx="1">
                  <c:v>1</c:v>
                </c:pt>
                <c:pt idx="2">
                  <c:v>0.90181430096051196</c:v>
                </c:pt>
                <c:pt idx="3">
                  <c:v>0.78074426579421596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CE5-4B4E-BF23-7104D080986A}"/>
            </c:ext>
          </c:extLst>
        </c:ser>
        <c:ser>
          <c:idx val="5"/>
          <c:order val="5"/>
          <c:tx>
            <c:strRef>
              <c:f>5 кластер</c:f>
              <c:strCache>
                <c:ptCount val="1"/>
                <c:pt idx="0">
                  <c:v>5 кластер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40000"/>
                  <a:lumOff val="60000"/>
                </a:schemeClr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Акуш!$N$44:$N$58</c:f>
              <c:numCache>
                <c:formatCode>General</c:formatCode>
                <c:ptCount val="15"/>
                <c:pt idx="0">
                  <c:v>1</c:v>
                </c:pt>
                <c:pt idx="1">
                  <c:v>0.96063503074556</c:v>
                </c:pt>
                <c:pt idx="2">
                  <c:v>0.89319627657843603</c:v>
                </c:pt>
                <c:pt idx="3">
                  <c:v>0.97680957391635803</c:v>
                </c:pt>
                <c:pt idx="4">
                  <c:v>0.97737002949839202</c:v>
                </c:pt>
                <c:pt idx="5">
                  <c:v>0.90649468687027701</c:v>
                </c:pt>
                <c:pt idx="6">
                  <c:v>0.97983471726153304</c:v>
                </c:pt>
                <c:pt idx="7">
                  <c:v>0.90887198161440297</c:v>
                </c:pt>
                <c:pt idx="8">
                  <c:v>0.84277728358862003</c:v>
                </c:pt>
                <c:pt idx="9">
                  <c:v>0.91828895017516698</c:v>
                </c:pt>
                <c:pt idx="10">
                  <c:v>0.87228429954301701</c:v>
                </c:pt>
                <c:pt idx="11">
                  <c:v>0.91074890356273197</c:v>
                </c:pt>
                <c:pt idx="12">
                  <c:v>0.97378373328651002</c:v>
                </c:pt>
                <c:pt idx="13">
                  <c:v>0.818501889210977</c:v>
                </c:pt>
                <c:pt idx="14">
                  <c:v>0.84205913863136095</c:v>
                </c:pt>
              </c:numCache>
            </c:numRef>
          </c:xVal>
          <c:yVal>
            <c:numRef>
              <c:f>Акуш!$O$44:$O$58</c:f>
              <c:numCache>
                <c:formatCode>General</c:formatCode>
                <c:ptCount val="15"/>
                <c:pt idx="0">
                  <c:v>0.72324742496500405</c:v>
                </c:pt>
                <c:pt idx="1">
                  <c:v>0.665022157168354</c:v>
                </c:pt>
                <c:pt idx="2">
                  <c:v>0.72351516483450296</c:v>
                </c:pt>
                <c:pt idx="3">
                  <c:v>0.66819083675428403</c:v>
                </c:pt>
                <c:pt idx="4">
                  <c:v>0.66448045017948998</c:v>
                </c:pt>
                <c:pt idx="5">
                  <c:v>0.74560628978140897</c:v>
                </c:pt>
                <c:pt idx="6">
                  <c:v>0.72874810082707397</c:v>
                </c:pt>
                <c:pt idx="7">
                  <c:v>0.72047837277920801</c:v>
                </c:pt>
                <c:pt idx="8">
                  <c:v>0.747065101387407</c:v>
                </c:pt>
                <c:pt idx="9">
                  <c:v>0.70979973632996396</c:v>
                </c:pt>
                <c:pt idx="10">
                  <c:v>0.762591988886551</c:v>
                </c:pt>
                <c:pt idx="11">
                  <c:v>0.69405643794337402</c:v>
                </c:pt>
                <c:pt idx="12">
                  <c:v>0.75288823240582603</c:v>
                </c:pt>
                <c:pt idx="13">
                  <c:v>0.66240733796763696</c:v>
                </c:pt>
                <c:pt idx="14">
                  <c:v>0.67712709189581999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CE5-4B4E-BF23-7104D08098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9701584"/>
        <c:axId val="369697976"/>
      </c:scatterChart>
      <c:valAx>
        <c:axId val="369701584"/>
        <c:scaling>
          <c:orientation val="minMax"/>
          <c:min val="0.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9697976"/>
        <c:crosses val="autoZero"/>
        <c:crossBetween val="midCat"/>
      </c:valAx>
      <c:valAx>
        <c:axId val="369697976"/>
        <c:scaling>
          <c:orientation val="minMax"/>
          <c:min val="0.3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9701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uri="{0b15fc19-7d7d-44ad-8c2d-2c3a37ce22c3}">
        <chartProps xmlns="https://web.wps.cn/et/2018/main" chartId="{92b34e05-c502-4f36-bdd1-5c40ddd60759}"/>
      </c:ext>
    </c:extLst>
  </c:chart>
  <c:spPr>
    <a:noFill/>
    <a:ln>
      <a:noFill/>
    </a:ln>
    <a:effectLst/>
  </c:spPr>
  <c:txPr>
    <a:bodyPr/>
    <a:lstStyle/>
    <a:p>
      <a:pPr>
        <a:defRPr lang="ru-RU"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E28-44A2-AF09-9743280ACEBA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E28-44A2-AF09-9743280ACEBA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E28-44A2-AF09-9743280ACEBA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E28-44A2-AF09-9743280ACEB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E28-44A2-AF09-9743280ACEB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Акуш!$U$2:$U$6</c:f>
              <c:strCache>
                <c:ptCount val="5"/>
                <c:pt idx="0">
                  <c:v>1 кластер</c:v>
                </c:pt>
                <c:pt idx="1">
                  <c:v>2 кластер</c:v>
                </c:pt>
                <c:pt idx="2">
                  <c:v>3 кластер</c:v>
                </c:pt>
                <c:pt idx="3">
                  <c:v>4 кластер</c:v>
                </c:pt>
                <c:pt idx="4">
                  <c:v>5 кластер</c:v>
                </c:pt>
              </c:strCache>
            </c:strRef>
          </c:cat>
          <c:val>
            <c:numRef>
              <c:f>Акуш!$V$2:$V$6</c:f>
              <c:numCache>
                <c:formatCode>#,##0.00</c:formatCode>
                <c:ptCount val="5"/>
                <c:pt idx="0">
                  <c:v>1468.4937503509141</c:v>
                </c:pt>
                <c:pt idx="1">
                  <c:v>2292.9334476061176</c:v>
                </c:pt>
                <c:pt idx="2">
                  <c:v>1766.2640010563202</c:v>
                </c:pt>
                <c:pt idx="3">
                  <c:v>1074.0536820772807</c:v>
                </c:pt>
                <c:pt idx="4">
                  <c:v>1471.5700008338038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E28-44A2-AF09-9743280ACE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653056"/>
        <c:axId val="404650104"/>
      </c:barChart>
      <c:catAx>
        <c:axId val="404653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4650104"/>
        <c:crosses val="autoZero"/>
        <c:auto val="1"/>
        <c:lblAlgn val="ctr"/>
        <c:lblOffset val="100"/>
        <c:noMultiLvlLbl val="0"/>
      </c:catAx>
      <c:valAx>
        <c:axId val="404650104"/>
        <c:scaling>
          <c:orientation val="minMax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4653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Акуш!$S$24</c:f>
              <c:strCache>
                <c:ptCount val="1"/>
                <c:pt idx="0">
                  <c:v>1 кластер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0.11315416322512803"/>
                  <c:y val="2.0974530434013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17A-4AE9-85E9-C5217A93000F}"/>
                </c:ext>
              </c:extLst>
            </c:dLbl>
            <c:dLbl>
              <c:idx val="4"/>
              <c:layout>
                <c:manualLayout>
                  <c:x val="7.3340661349619959E-2"/>
                  <c:y val="1.33474284580086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17A-4AE9-85E9-C5217A93000F}"/>
                </c:ext>
              </c:extLst>
            </c:dLbl>
            <c:dLbl>
              <c:idx val="5"/>
              <c:layout>
                <c:manualLayout>
                  <c:x val="6.3911147747526015E-2"/>
                  <c:y val="5.72032648200371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17A-4AE9-85E9-C5217A93000F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C750-4803-A186-CFFA249396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Акуш!$R$25:$R$77</c:f>
              <c:strCache>
                <c:ptCount val="53"/>
                <c:pt idx="0">
                  <c:v>ГБУЗ МО "ХИМКИНСКАЯ БОЛЬНИЦА"</c:v>
                </c:pt>
                <c:pt idx="1">
                  <c:v>ГБУЗ МО "ЛОБ"</c:v>
                </c:pt>
                <c:pt idx="2">
                  <c:v>ГБУЗ МО "ЕГОРЬЕВСКАЯ БОЛЬНИЦА"</c:v>
                </c:pt>
                <c:pt idx="3">
                  <c:v>ГБУЗ МО "ДОМОДЕДОВСКАЯ БОЛЬНИЦА"</c:v>
                </c:pt>
                <c:pt idx="4">
                  <c:v>ГБУЗ МО "ЖУКОВСКАЯ ОКБ"</c:v>
                </c:pt>
                <c:pt idx="5">
                  <c:v>ГБУЗ МО "РЕУТОВСКАЯ КЛИНИЧЕСКАЯ БОЛЬНИЦА"</c:v>
                </c:pt>
                <c:pt idx="6">
                  <c:v>ГБУЗ МО "ДЗЕРЖИНСКАЯ БОЛЬНИЦА"</c:v>
                </c:pt>
                <c:pt idx="7">
                  <c:v>ГБУЗ МО "ПАВЛОВО-ПОСАДСКАЯ БОЛЬНИЦА"</c:v>
                </c:pt>
                <c:pt idx="8">
                  <c:v>ГБУЗ МО "Н-ФПЦ"</c:v>
                </c:pt>
                <c:pt idx="9">
                  <c:v>ГБУЗ МО "ДОЛГОПРУДНЕНСКАЯ БОЛЬНИЦА"</c:v>
                </c:pt>
                <c:pt idx="10">
                  <c:v>ГБУЗ МО "ОДИНЦОВСКАЯ ОБ"</c:v>
                </c:pt>
                <c:pt idx="11">
                  <c:v>ГБУЗ МО "БАЛАШИХИНСКИЙ РД"</c:v>
                </c:pt>
                <c:pt idx="12">
                  <c:v>ГБУЗ МО "МОПЦ"</c:v>
                </c:pt>
                <c:pt idx="13">
                  <c:v>ГБУЗ МО "МЫТИЩИНСКАЯ ОКБ"</c:v>
                </c:pt>
                <c:pt idx="14">
                  <c:v>ГБУЗ МО "КРАСНОГОРСКАЯ БОЛЬНИЦА"</c:v>
                </c:pt>
                <c:pt idx="15">
                  <c:v>ГБУЗ МО "ИСТРИНСКАЯ КЛИНИЧЕСКАЯ БОЛЬНИЦА"</c:v>
                </c:pt>
                <c:pt idx="16">
                  <c:v>ГБУЗ МО "ЩПЦ"</c:v>
                </c:pt>
                <c:pt idx="17">
                  <c:v>ГБУЗ МО "ВПЦ"</c:v>
                </c:pt>
                <c:pt idx="18">
                  <c:v>ГБУЗ МО "МОЦОМД"</c:v>
                </c:pt>
                <c:pt idx="19">
                  <c:v>ГБУЗ МО "РАМЕНСКАЯ БОЛЬНИЦА"</c:v>
                </c:pt>
                <c:pt idx="20">
                  <c:v>ГБУЗ МО "ДУБНЕНСКАЯ БОЛЬНИЦА"</c:v>
                </c:pt>
                <c:pt idx="21">
                  <c:v>ГБУЗ МО "ВОСКРЕСЕНСКАЯ БОЛЬНИЦА"</c:v>
                </c:pt>
                <c:pt idx="22">
                  <c:v>ГБУЗ МО "КПЦ"</c:v>
                </c:pt>
                <c:pt idx="23">
                  <c:v>ГБУЗ МО "СЕРЕБРЯНО-ПРУДСКАЯ БОЛЬНИЦА"</c:v>
                </c:pt>
                <c:pt idx="24">
                  <c:v>ГБУЗ МО "СЕРГИЕВО-ПОСАДСКАЯ БОЛЬНИЦА"</c:v>
                </c:pt>
                <c:pt idx="25">
                  <c:v>ГБУЗ МО "ДМИТРОВСКАЯ БОЛЬНИЦА"</c:v>
                </c:pt>
                <c:pt idx="26">
                  <c:v>ГБУЗ МО "ЭЛЕКТРОСТАЛЬСКАЯ БОЛЬНИЦА"</c:v>
                </c:pt>
                <c:pt idx="27">
                  <c:v>ГБУЗ МО "ПКБ ИМ. ПРОФ. РОЗАНОВА В.Н."</c:v>
                </c:pt>
                <c:pt idx="28">
                  <c:v>ГБУЗ МО "ОРЕХОВО-ЗУЕВСКАЯ БОЛЬНИЦА"</c:v>
                </c:pt>
                <c:pt idx="29">
                  <c:v>ГБУЗ МО "КОРОЛЁВСКАЯ БОЛЬНИЦА"</c:v>
                </c:pt>
                <c:pt idx="30">
                  <c:v>ГБУЗ МО "КЛИНСКАЯ БОЛЬНИЦА"</c:v>
                </c:pt>
                <c:pt idx="31">
                  <c:v>ГБУЗ МО "ВОЛОКОЛАМСКАЯ БОЛЬНИЦА"</c:v>
                </c:pt>
                <c:pt idx="32">
                  <c:v>ГБУЗ МО "ХКБ"</c:v>
                </c:pt>
                <c:pt idx="33">
                  <c:v>ГБУЗ МО "ПРД"</c:v>
                </c:pt>
                <c:pt idx="34">
                  <c:v>ГБУЗ МО "ПРОТВИНСКАЯ БОЛЬНИЦА"</c:v>
                </c:pt>
                <c:pt idx="35">
                  <c:v>ГБУЗ МО "КАШИРСКАЯ БОЛЬНИЦА"</c:v>
                </c:pt>
                <c:pt idx="36">
                  <c:v>ГБУЗ МО "ЛОБНЕНСКАЯ БОЛЬНИЦА"</c:v>
                </c:pt>
                <c:pt idx="37">
                  <c:v>ГБУЗ МО "ЧБ"</c:v>
                </c:pt>
                <c:pt idx="38">
                  <c:v>ГБУЗ МО "СКБ"</c:v>
                </c:pt>
                <c:pt idx="39">
                  <c:v>ГБУЗ МО "НОГИНСКАЯ БОЛЬНИЦА"</c:v>
                </c:pt>
                <c:pt idx="40">
                  <c:v>ГБУЗ МО "СОЛНЕЧНОГОРСКАЯ БОЛЬНИЦА"</c:v>
                </c:pt>
                <c:pt idx="41">
                  <c:v>ГБУЗ МО   МОНИИАГ ИМ. АКАДЕМИКА В.И. КРАСНОПОЛЬСКОГО</c:v>
                </c:pt>
                <c:pt idx="42">
                  <c:v>ГБУЗ МО "ЛУХОВИЦКАЯ БОЛЬНИЦА"</c:v>
                </c:pt>
                <c:pt idx="43">
                  <c:v>ГБУЗ МО "МОЖАЙСКАЯ БОЛЬНИЦА"</c:v>
                </c:pt>
                <c:pt idx="44">
                  <c:v>ГБУЗ МО "ЗАРАЙСКАЯ БОЛЬНИЦА"</c:v>
                </c:pt>
                <c:pt idx="45">
                  <c:v>ГБУЗ МО "ШАХОВСКАЯ БОЛЬНИЦА"</c:v>
                </c:pt>
                <c:pt idx="46">
                  <c:v>ГБУЗ МО "ЩЕЛКОВСКАЯ БОЛЬНИЦА"</c:v>
                </c:pt>
                <c:pt idx="47">
                  <c:v>ГБУЗ МО "РУЗСКАЯ БОЛЬНИЦА"</c:v>
                </c:pt>
                <c:pt idx="48">
                  <c:v>ГБУЗ МО "ЛЫТКАРИНСКАЯ БОЛЬНИЦА"</c:v>
                </c:pt>
                <c:pt idx="49">
                  <c:v>ГБУЗ МО "СРД"</c:v>
                </c:pt>
                <c:pt idx="50">
                  <c:v>ГБУЗ МО "КОЛОМЕНСКАЯ БОЛЬНИЦА"</c:v>
                </c:pt>
                <c:pt idx="51">
                  <c:v>ГБУЗ МО "ШАТУРСКАЯ БОЛЬНИЦА"</c:v>
                </c:pt>
                <c:pt idx="52">
                  <c:v>ГБУЗ МО "БАЛАШИХИНСКАЯ БОЛЬНИЦА"</c:v>
                </c:pt>
              </c:strCache>
            </c:strRef>
          </c:cat>
          <c:val>
            <c:numRef>
              <c:f>Акуш!$S$25:$S$77</c:f>
              <c:numCache>
                <c:formatCode>0.00%</c:formatCode>
                <c:ptCount val="53"/>
                <c:pt idx="0">
                  <c:v>0.15095937186140376</c:v>
                </c:pt>
                <c:pt idx="1">
                  <c:v>0.130546974782693</c:v>
                </c:pt>
                <c:pt idx="2">
                  <c:v>6.1499513936900396E-2</c:v>
                </c:pt>
                <c:pt idx="3">
                  <c:v>-8.0814347704317203E-3</c:v>
                </c:pt>
                <c:pt idx="4">
                  <c:v>-2.7238348844337255E-2</c:v>
                </c:pt>
                <c:pt idx="5">
                  <c:v>-3.2919413924788296E-2</c:v>
                </c:pt>
                <c:pt idx="6">
                  <c:v>-6.7798345682761579E-2</c:v>
                </c:pt>
                <c:pt idx="7">
                  <c:v>-0.17159815970990475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0F-41AE-8114-C5DD628A5F2A}"/>
            </c:ext>
          </c:extLst>
        </c:ser>
        <c:ser>
          <c:idx val="1"/>
          <c:order val="1"/>
          <c:tx>
            <c:strRef>
              <c:f>Акуш!$T$24</c:f>
              <c:strCache>
                <c:ptCount val="1"/>
                <c:pt idx="0">
                  <c:v>2 кластер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750-4803-A186-CFFA249396C3}"/>
                </c:ext>
              </c:extLst>
            </c:dLbl>
            <c:dLbl>
              <c:idx val="14"/>
              <c:layout>
                <c:manualLayout>
                  <c:x val="6.6006595214658001E-2"/>
                  <c:y val="3.81355098800247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17A-4AE9-85E9-C5217A93000F}"/>
                </c:ext>
              </c:extLst>
            </c:dLbl>
            <c:dLbl>
              <c:idx val="15"/>
              <c:layout>
                <c:manualLayout>
                  <c:x val="2.4097645872018028E-2"/>
                  <c:y val="-6.991429379082421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17A-4AE9-85E9-C5217A9300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Акуш!$R$25:$R$77</c:f>
              <c:strCache>
                <c:ptCount val="53"/>
                <c:pt idx="0">
                  <c:v>ГБУЗ МО "ХИМКИНСКАЯ БОЛЬНИЦА"</c:v>
                </c:pt>
                <c:pt idx="1">
                  <c:v>ГБУЗ МО "ЛОБ"</c:v>
                </c:pt>
                <c:pt idx="2">
                  <c:v>ГБУЗ МО "ЕГОРЬЕВСКАЯ БОЛЬНИЦА"</c:v>
                </c:pt>
                <c:pt idx="3">
                  <c:v>ГБУЗ МО "ДОМОДЕДОВСКАЯ БОЛЬНИЦА"</c:v>
                </c:pt>
                <c:pt idx="4">
                  <c:v>ГБУЗ МО "ЖУКОВСКАЯ ОКБ"</c:v>
                </c:pt>
                <c:pt idx="5">
                  <c:v>ГБУЗ МО "РЕУТОВСКАЯ КЛИНИЧЕСКАЯ БОЛЬНИЦА"</c:v>
                </c:pt>
                <c:pt idx="6">
                  <c:v>ГБУЗ МО "ДЗЕРЖИНСКАЯ БОЛЬНИЦА"</c:v>
                </c:pt>
                <c:pt idx="7">
                  <c:v>ГБУЗ МО "ПАВЛОВО-ПОСАДСКАЯ БОЛЬНИЦА"</c:v>
                </c:pt>
                <c:pt idx="8">
                  <c:v>ГБУЗ МО "Н-ФПЦ"</c:v>
                </c:pt>
                <c:pt idx="9">
                  <c:v>ГБУЗ МО "ДОЛГОПРУДНЕНСКАЯ БОЛЬНИЦА"</c:v>
                </c:pt>
                <c:pt idx="10">
                  <c:v>ГБУЗ МО "ОДИНЦОВСКАЯ ОБ"</c:v>
                </c:pt>
                <c:pt idx="11">
                  <c:v>ГБУЗ МО "БАЛАШИХИНСКИЙ РД"</c:v>
                </c:pt>
                <c:pt idx="12">
                  <c:v>ГБУЗ МО "МОПЦ"</c:v>
                </c:pt>
                <c:pt idx="13">
                  <c:v>ГБУЗ МО "МЫТИЩИНСКАЯ ОКБ"</c:v>
                </c:pt>
                <c:pt idx="14">
                  <c:v>ГБУЗ МО "КРАСНОГОРСКАЯ БОЛЬНИЦА"</c:v>
                </c:pt>
                <c:pt idx="15">
                  <c:v>ГБУЗ МО "ИСТРИНСКАЯ КЛИНИЧЕСКАЯ БОЛЬНИЦА"</c:v>
                </c:pt>
                <c:pt idx="16">
                  <c:v>ГБУЗ МО "ЩПЦ"</c:v>
                </c:pt>
                <c:pt idx="17">
                  <c:v>ГБУЗ МО "ВПЦ"</c:v>
                </c:pt>
                <c:pt idx="18">
                  <c:v>ГБУЗ МО "МОЦОМД"</c:v>
                </c:pt>
                <c:pt idx="19">
                  <c:v>ГБУЗ МО "РАМЕНСКАЯ БОЛЬНИЦА"</c:v>
                </c:pt>
                <c:pt idx="20">
                  <c:v>ГБУЗ МО "ДУБНЕНСКАЯ БОЛЬНИЦА"</c:v>
                </c:pt>
                <c:pt idx="21">
                  <c:v>ГБУЗ МО "ВОСКРЕСЕНСКАЯ БОЛЬНИЦА"</c:v>
                </c:pt>
                <c:pt idx="22">
                  <c:v>ГБУЗ МО "КПЦ"</c:v>
                </c:pt>
                <c:pt idx="23">
                  <c:v>ГБУЗ МО "СЕРЕБРЯНО-ПРУДСКАЯ БОЛЬНИЦА"</c:v>
                </c:pt>
                <c:pt idx="24">
                  <c:v>ГБУЗ МО "СЕРГИЕВО-ПОСАДСКАЯ БОЛЬНИЦА"</c:v>
                </c:pt>
                <c:pt idx="25">
                  <c:v>ГБУЗ МО "ДМИТРОВСКАЯ БОЛЬНИЦА"</c:v>
                </c:pt>
                <c:pt idx="26">
                  <c:v>ГБУЗ МО "ЭЛЕКТРОСТАЛЬСКАЯ БОЛЬНИЦА"</c:v>
                </c:pt>
                <c:pt idx="27">
                  <c:v>ГБУЗ МО "ПКБ ИМ. ПРОФ. РОЗАНОВА В.Н."</c:v>
                </c:pt>
                <c:pt idx="28">
                  <c:v>ГБУЗ МО "ОРЕХОВО-ЗУЕВСКАЯ БОЛЬНИЦА"</c:v>
                </c:pt>
                <c:pt idx="29">
                  <c:v>ГБУЗ МО "КОРОЛЁВСКАЯ БОЛЬНИЦА"</c:v>
                </c:pt>
                <c:pt idx="30">
                  <c:v>ГБУЗ МО "КЛИНСКАЯ БОЛЬНИЦА"</c:v>
                </c:pt>
                <c:pt idx="31">
                  <c:v>ГБУЗ МО "ВОЛОКОЛАМСКАЯ БОЛЬНИЦА"</c:v>
                </c:pt>
                <c:pt idx="32">
                  <c:v>ГБУЗ МО "ХКБ"</c:v>
                </c:pt>
                <c:pt idx="33">
                  <c:v>ГБУЗ МО "ПРД"</c:v>
                </c:pt>
                <c:pt idx="34">
                  <c:v>ГБУЗ МО "ПРОТВИНСКАЯ БОЛЬНИЦА"</c:v>
                </c:pt>
                <c:pt idx="35">
                  <c:v>ГБУЗ МО "КАШИРСКАЯ БОЛЬНИЦА"</c:v>
                </c:pt>
                <c:pt idx="36">
                  <c:v>ГБУЗ МО "ЛОБНЕНСКАЯ БОЛЬНИЦА"</c:v>
                </c:pt>
                <c:pt idx="37">
                  <c:v>ГБУЗ МО "ЧБ"</c:v>
                </c:pt>
                <c:pt idx="38">
                  <c:v>ГБУЗ МО "СКБ"</c:v>
                </c:pt>
                <c:pt idx="39">
                  <c:v>ГБУЗ МО "НОГИНСКАЯ БОЛЬНИЦА"</c:v>
                </c:pt>
                <c:pt idx="40">
                  <c:v>ГБУЗ МО "СОЛНЕЧНОГОРСКАЯ БОЛЬНИЦА"</c:v>
                </c:pt>
                <c:pt idx="41">
                  <c:v>ГБУЗ МО   МОНИИАГ ИМ. АКАДЕМИКА В.И. КРАСНОПОЛЬСКОГО</c:v>
                </c:pt>
                <c:pt idx="42">
                  <c:v>ГБУЗ МО "ЛУХОВИЦКАЯ БОЛЬНИЦА"</c:v>
                </c:pt>
                <c:pt idx="43">
                  <c:v>ГБУЗ МО "МОЖАЙСКАЯ БОЛЬНИЦА"</c:v>
                </c:pt>
                <c:pt idx="44">
                  <c:v>ГБУЗ МО "ЗАРАЙСКАЯ БОЛЬНИЦА"</c:v>
                </c:pt>
                <c:pt idx="45">
                  <c:v>ГБУЗ МО "ШАХОВСКАЯ БОЛЬНИЦА"</c:v>
                </c:pt>
                <c:pt idx="46">
                  <c:v>ГБУЗ МО "ЩЕЛКОВСКАЯ БОЛЬНИЦА"</c:v>
                </c:pt>
                <c:pt idx="47">
                  <c:v>ГБУЗ МО "РУЗСКАЯ БОЛЬНИЦА"</c:v>
                </c:pt>
                <c:pt idx="48">
                  <c:v>ГБУЗ МО "ЛЫТКАРИНСКАЯ БОЛЬНИЦА"</c:v>
                </c:pt>
                <c:pt idx="49">
                  <c:v>ГБУЗ МО "СРД"</c:v>
                </c:pt>
                <c:pt idx="50">
                  <c:v>ГБУЗ МО "КОЛОМЕНСКАЯ БОЛЬНИЦА"</c:v>
                </c:pt>
                <c:pt idx="51">
                  <c:v>ГБУЗ МО "ШАТУРСКАЯ БОЛЬНИЦА"</c:v>
                </c:pt>
                <c:pt idx="52">
                  <c:v>ГБУЗ МО "БАЛАШИХИНСКАЯ БОЛЬНИЦА"</c:v>
                </c:pt>
              </c:strCache>
            </c:strRef>
          </c:cat>
          <c:val>
            <c:numRef>
              <c:f>Акуш!$T$25:$T$77</c:f>
              <c:numCache>
                <c:formatCode>General</c:formatCode>
                <c:ptCount val="53"/>
                <c:pt idx="8" formatCode="0.00%">
                  <c:v>0.1423698993134046</c:v>
                </c:pt>
                <c:pt idx="9" formatCode="0.00%">
                  <c:v>2.4930451965535349E-2</c:v>
                </c:pt>
                <c:pt idx="10" formatCode="0.00%">
                  <c:v>3.5109627989111701E-3</c:v>
                </c:pt>
                <c:pt idx="11" formatCode="0.00%">
                  <c:v>3.3735392572113885E-3</c:v>
                </c:pt>
                <c:pt idx="12" formatCode="0.00%">
                  <c:v>2.3896020379691988E-3</c:v>
                </c:pt>
                <c:pt idx="13" formatCode="0.00%">
                  <c:v>1.2894230915948956E-3</c:v>
                </c:pt>
                <c:pt idx="14" formatCode="0.00%">
                  <c:v>-2.326698191396943E-2</c:v>
                </c:pt>
                <c:pt idx="15" formatCode="0.00%">
                  <c:v>-5.5356529300245941E-2</c:v>
                </c:pt>
                <c:pt idx="16" formatCode="0.00%">
                  <c:v>-7.0627739246409735E-2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0F-41AE-8114-C5DD628A5F2A}"/>
            </c:ext>
          </c:extLst>
        </c:ser>
        <c:ser>
          <c:idx val="2"/>
          <c:order val="2"/>
          <c:tx>
            <c:strRef>
              <c:f>Акуш!$U$24</c:f>
              <c:strCache>
                <c:ptCount val="1"/>
                <c:pt idx="0">
                  <c:v>3 кластер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dLbl>
              <c:idx val="25"/>
              <c:layout>
                <c:manualLayout>
                  <c:x val="-7.12452138824878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17A-4AE9-85E9-C5217A93000F}"/>
                </c:ext>
              </c:extLst>
            </c:dLbl>
            <c:dLbl>
              <c:idx val="26"/>
              <c:layout>
                <c:manualLayout>
                  <c:x val="-0.10267692588946795"/>
                  <c:y val="-5.72032648200371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17A-4AE9-85E9-C5217A93000F}"/>
                </c:ext>
              </c:extLst>
            </c:dLbl>
            <c:dLbl>
              <c:idx val="27"/>
              <c:layout>
                <c:manualLayout>
                  <c:x val="7.1245213882488001E-2"/>
                  <c:y val="1.33474284580086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17A-4AE9-85E9-C5217A93000F}"/>
                </c:ext>
              </c:extLst>
            </c:dLbl>
            <c:dLbl>
              <c:idx val="28"/>
              <c:layout>
                <c:manualLayout>
                  <c:x val="5.7624805346129973E-2"/>
                  <c:y val="9.53387747000619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17A-4AE9-85E9-C5217A93000F}"/>
                </c:ext>
              </c:extLst>
            </c:dLbl>
            <c:dLbl>
              <c:idx val="29"/>
              <c:layout>
                <c:manualLayout>
                  <c:x val="4.9243015477601938E-2"/>
                  <c:y val="3.81355098800247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17A-4AE9-85E9-C5217A93000F}"/>
                </c:ext>
              </c:extLst>
            </c:dLbl>
            <c:dLbl>
              <c:idx val="30"/>
              <c:layout>
                <c:manualLayout>
                  <c:x val="3.7718054408375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17A-4AE9-85E9-C5217A9300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Акуш!$R$25:$R$77</c:f>
              <c:strCache>
                <c:ptCount val="53"/>
                <c:pt idx="0">
                  <c:v>ГБУЗ МО "ХИМКИНСКАЯ БОЛЬНИЦА"</c:v>
                </c:pt>
                <c:pt idx="1">
                  <c:v>ГБУЗ МО "ЛОБ"</c:v>
                </c:pt>
                <c:pt idx="2">
                  <c:v>ГБУЗ МО "ЕГОРЬЕВСКАЯ БОЛЬНИЦА"</c:v>
                </c:pt>
                <c:pt idx="3">
                  <c:v>ГБУЗ МО "ДОМОДЕДОВСКАЯ БОЛЬНИЦА"</c:v>
                </c:pt>
                <c:pt idx="4">
                  <c:v>ГБУЗ МО "ЖУКОВСКАЯ ОКБ"</c:v>
                </c:pt>
                <c:pt idx="5">
                  <c:v>ГБУЗ МО "РЕУТОВСКАЯ КЛИНИЧЕСКАЯ БОЛЬНИЦА"</c:v>
                </c:pt>
                <c:pt idx="6">
                  <c:v>ГБУЗ МО "ДЗЕРЖИНСКАЯ БОЛЬНИЦА"</c:v>
                </c:pt>
                <c:pt idx="7">
                  <c:v>ГБУЗ МО "ПАВЛОВО-ПОСАДСКАЯ БОЛЬНИЦА"</c:v>
                </c:pt>
                <c:pt idx="8">
                  <c:v>ГБУЗ МО "Н-ФПЦ"</c:v>
                </c:pt>
                <c:pt idx="9">
                  <c:v>ГБУЗ МО "ДОЛГОПРУДНЕНСКАЯ БОЛЬНИЦА"</c:v>
                </c:pt>
                <c:pt idx="10">
                  <c:v>ГБУЗ МО "ОДИНЦОВСКАЯ ОБ"</c:v>
                </c:pt>
                <c:pt idx="11">
                  <c:v>ГБУЗ МО "БАЛАШИХИНСКИЙ РД"</c:v>
                </c:pt>
                <c:pt idx="12">
                  <c:v>ГБУЗ МО "МОПЦ"</c:v>
                </c:pt>
                <c:pt idx="13">
                  <c:v>ГБУЗ МО "МЫТИЩИНСКАЯ ОКБ"</c:v>
                </c:pt>
                <c:pt idx="14">
                  <c:v>ГБУЗ МО "КРАСНОГОРСКАЯ БОЛЬНИЦА"</c:v>
                </c:pt>
                <c:pt idx="15">
                  <c:v>ГБУЗ МО "ИСТРИНСКАЯ КЛИНИЧЕСКАЯ БОЛЬНИЦА"</c:v>
                </c:pt>
                <c:pt idx="16">
                  <c:v>ГБУЗ МО "ЩПЦ"</c:v>
                </c:pt>
                <c:pt idx="17">
                  <c:v>ГБУЗ МО "ВПЦ"</c:v>
                </c:pt>
                <c:pt idx="18">
                  <c:v>ГБУЗ МО "МОЦОМД"</c:v>
                </c:pt>
                <c:pt idx="19">
                  <c:v>ГБУЗ МО "РАМЕНСКАЯ БОЛЬНИЦА"</c:v>
                </c:pt>
                <c:pt idx="20">
                  <c:v>ГБУЗ МО "ДУБНЕНСКАЯ БОЛЬНИЦА"</c:v>
                </c:pt>
                <c:pt idx="21">
                  <c:v>ГБУЗ МО "ВОСКРЕСЕНСКАЯ БОЛЬНИЦА"</c:v>
                </c:pt>
                <c:pt idx="22">
                  <c:v>ГБУЗ МО "КПЦ"</c:v>
                </c:pt>
                <c:pt idx="23">
                  <c:v>ГБУЗ МО "СЕРЕБРЯНО-ПРУДСКАЯ БОЛЬНИЦА"</c:v>
                </c:pt>
                <c:pt idx="24">
                  <c:v>ГБУЗ МО "СЕРГИЕВО-ПОСАДСКАЯ БОЛЬНИЦА"</c:v>
                </c:pt>
                <c:pt idx="25">
                  <c:v>ГБУЗ МО "ДМИТРОВСКАЯ БОЛЬНИЦА"</c:v>
                </c:pt>
                <c:pt idx="26">
                  <c:v>ГБУЗ МО "ЭЛЕКТРОСТАЛЬСКАЯ БОЛЬНИЦА"</c:v>
                </c:pt>
                <c:pt idx="27">
                  <c:v>ГБУЗ МО "ПКБ ИМ. ПРОФ. РОЗАНОВА В.Н."</c:v>
                </c:pt>
                <c:pt idx="28">
                  <c:v>ГБУЗ МО "ОРЕХОВО-ЗУЕВСКАЯ БОЛЬНИЦА"</c:v>
                </c:pt>
                <c:pt idx="29">
                  <c:v>ГБУЗ МО "КОРОЛЁВСКАЯ БОЛЬНИЦА"</c:v>
                </c:pt>
                <c:pt idx="30">
                  <c:v>ГБУЗ МО "КЛИНСКАЯ БОЛЬНИЦА"</c:v>
                </c:pt>
                <c:pt idx="31">
                  <c:v>ГБУЗ МО "ВОЛОКОЛАМСКАЯ БОЛЬНИЦА"</c:v>
                </c:pt>
                <c:pt idx="32">
                  <c:v>ГБУЗ МО "ХКБ"</c:v>
                </c:pt>
                <c:pt idx="33">
                  <c:v>ГБУЗ МО "ПРД"</c:v>
                </c:pt>
                <c:pt idx="34">
                  <c:v>ГБУЗ МО "ПРОТВИНСКАЯ БОЛЬНИЦА"</c:v>
                </c:pt>
                <c:pt idx="35">
                  <c:v>ГБУЗ МО "КАШИРСКАЯ БОЛЬНИЦА"</c:v>
                </c:pt>
                <c:pt idx="36">
                  <c:v>ГБУЗ МО "ЛОБНЕНСКАЯ БОЛЬНИЦА"</c:v>
                </c:pt>
                <c:pt idx="37">
                  <c:v>ГБУЗ МО "ЧБ"</c:v>
                </c:pt>
                <c:pt idx="38">
                  <c:v>ГБУЗ МО "СКБ"</c:v>
                </c:pt>
                <c:pt idx="39">
                  <c:v>ГБУЗ МО "НОГИНСКАЯ БОЛЬНИЦА"</c:v>
                </c:pt>
                <c:pt idx="40">
                  <c:v>ГБУЗ МО "СОЛНЕЧНОГОРСКАЯ БОЛЬНИЦА"</c:v>
                </c:pt>
                <c:pt idx="41">
                  <c:v>ГБУЗ МО   МОНИИАГ ИМ. АКАДЕМИКА В.И. КРАСНОПОЛЬСКОГО</c:v>
                </c:pt>
                <c:pt idx="42">
                  <c:v>ГБУЗ МО "ЛУХОВИЦКАЯ БОЛЬНИЦА"</c:v>
                </c:pt>
                <c:pt idx="43">
                  <c:v>ГБУЗ МО "МОЖАЙСКАЯ БОЛЬНИЦА"</c:v>
                </c:pt>
                <c:pt idx="44">
                  <c:v>ГБУЗ МО "ЗАРАЙСКАЯ БОЛЬНИЦА"</c:v>
                </c:pt>
                <c:pt idx="45">
                  <c:v>ГБУЗ МО "ШАХОВСКАЯ БОЛЬНИЦА"</c:v>
                </c:pt>
                <c:pt idx="46">
                  <c:v>ГБУЗ МО "ЩЕЛКОВСКАЯ БОЛЬНИЦА"</c:v>
                </c:pt>
                <c:pt idx="47">
                  <c:v>ГБУЗ МО "РУЗСКАЯ БОЛЬНИЦА"</c:v>
                </c:pt>
                <c:pt idx="48">
                  <c:v>ГБУЗ МО "ЛЫТКАРИНСКАЯ БОЛЬНИЦА"</c:v>
                </c:pt>
                <c:pt idx="49">
                  <c:v>ГБУЗ МО "СРД"</c:v>
                </c:pt>
                <c:pt idx="50">
                  <c:v>ГБУЗ МО "КОЛОМЕНСКАЯ БОЛЬНИЦА"</c:v>
                </c:pt>
                <c:pt idx="51">
                  <c:v>ГБУЗ МО "ШАТУРСКАЯ БОЛЬНИЦА"</c:v>
                </c:pt>
                <c:pt idx="52">
                  <c:v>ГБУЗ МО "БАЛАШИХИНСКАЯ БОЛЬНИЦА"</c:v>
                </c:pt>
              </c:strCache>
            </c:strRef>
          </c:cat>
          <c:val>
            <c:numRef>
              <c:f>Акуш!$U$25:$U$77</c:f>
              <c:numCache>
                <c:formatCode>General</c:formatCode>
                <c:ptCount val="53"/>
                <c:pt idx="17" formatCode="0.00%">
                  <c:v>0.13528106055439476</c:v>
                </c:pt>
                <c:pt idx="18" formatCode="0.00%">
                  <c:v>9.8163750454077159E-2</c:v>
                </c:pt>
                <c:pt idx="19" formatCode="0.00%">
                  <c:v>7.2459955171832235E-2</c:v>
                </c:pt>
                <c:pt idx="20" formatCode="0.00%">
                  <c:v>4.316528796557563E-2</c:v>
                </c:pt>
                <c:pt idx="21" formatCode="0.00%">
                  <c:v>3.2827013907788909E-2</c:v>
                </c:pt>
                <c:pt idx="22" formatCode="0.00%">
                  <c:v>3.1628551920041215E-2</c:v>
                </c:pt>
                <c:pt idx="23" formatCode="0.00%">
                  <c:v>2.9628200698281974E-2</c:v>
                </c:pt>
                <c:pt idx="24" formatCode="0.00%">
                  <c:v>2.5555540203261E-2</c:v>
                </c:pt>
                <c:pt idx="25" formatCode="0.00%">
                  <c:v>-9.9478242340686647E-3</c:v>
                </c:pt>
                <c:pt idx="26" formatCode="0.00%">
                  <c:v>-2.4868025967698982E-2</c:v>
                </c:pt>
                <c:pt idx="27" formatCode="0.00%">
                  <c:v>-2.7031008987786244E-2</c:v>
                </c:pt>
                <c:pt idx="28" formatCode="0.00%">
                  <c:v>-3.3334754464018811E-2</c:v>
                </c:pt>
                <c:pt idx="29" formatCode="0.00%">
                  <c:v>-3.351264822484458E-2</c:v>
                </c:pt>
                <c:pt idx="30" formatCode="0.00%">
                  <c:v>-3.7193669242034516E-2</c:v>
                </c:pt>
                <c:pt idx="31" formatCode="0.00%">
                  <c:v>-4.9571194553651839E-2</c:v>
                </c:pt>
                <c:pt idx="32" formatCode="0.00%">
                  <c:v>-0.10034530463322798</c:v>
                </c:pt>
                <c:pt idx="33" formatCode="0.00%">
                  <c:v>-0.10151685318875318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0F-41AE-8114-C5DD628A5F2A}"/>
            </c:ext>
          </c:extLst>
        </c:ser>
        <c:ser>
          <c:idx val="3"/>
          <c:order val="3"/>
          <c:tx>
            <c:strRef>
              <c:f>Акуш!$V$24</c:f>
              <c:strCache>
                <c:ptCount val="1"/>
                <c:pt idx="0">
                  <c:v>4 кластер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36"/>
              <c:layout>
                <c:manualLayout>
                  <c:x val="4.8195291744036056E-2"/>
                  <c:y val="-3.49571468954121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7A-4AE9-85E9-C5217A9300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Акуш!$R$25:$R$77</c:f>
              <c:strCache>
                <c:ptCount val="53"/>
                <c:pt idx="0">
                  <c:v>ГБУЗ МО "ХИМКИНСКАЯ БОЛЬНИЦА"</c:v>
                </c:pt>
                <c:pt idx="1">
                  <c:v>ГБУЗ МО "ЛОБ"</c:v>
                </c:pt>
                <c:pt idx="2">
                  <c:v>ГБУЗ МО "ЕГОРЬЕВСКАЯ БОЛЬНИЦА"</c:v>
                </c:pt>
                <c:pt idx="3">
                  <c:v>ГБУЗ МО "ДОМОДЕДОВСКАЯ БОЛЬНИЦА"</c:v>
                </c:pt>
                <c:pt idx="4">
                  <c:v>ГБУЗ МО "ЖУКОВСКАЯ ОКБ"</c:v>
                </c:pt>
                <c:pt idx="5">
                  <c:v>ГБУЗ МО "РЕУТОВСКАЯ КЛИНИЧЕСКАЯ БОЛЬНИЦА"</c:v>
                </c:pt>
                <c:pt idx="6">
                  <c:v>ГБУЗ МО "ДЗЕРЖИНСКАЯ БОЛЬНИЦА"</c:v>
                </c:pt>
                <c:pt idx="7">
                  <c:v>ГБУЗ МО "ПАВЛОВО-ПОСАДСКАЯ БОЛЬНИЦА"</c:v>
                </c:pt>
                <c:pt idx="8">
                  <c:v>ГБУЗ МО "Н-ФПЦ"</c:v>
                </c:pt>
                <c:pt idx="9">
                  <c:v>ГБУЗ МО "ДОЛГОПРУДНЕНСКАЯ БОЛЬНИЦА"</c:v>
                </c:pt>
                <c:pt idx="10">
                  <c:v>ГБУЗ МО "ОДИНЦОВСКАЯ ОБ"</c:v>
                </c:pt>
                <c:pt idx="11">
                  <c:v>ГБУЗ МО "БАЛАШИХИНСКИЙ РД"</c:v>
                </c:pt>
                <c:pt idx="12">
                  <c:v>ГБУЗ МО "МОПЦ"</c:v>
                </c:pt>
                <c:pt idx="13">
                  <c:v>ГБУЗ МО "МЫТИЩИНСКАЯ ОКБ"</c:v>
                </c:pt>
                <c:pt idx="14">
                  <c:v>ГБУЗ МО "КРАСНОГОРСКАЯ БОЛЬНИЦА"</c:v>
                </c:pt>
                <c:pt idx="15">
                  <c:v>ГБУЗ МО "ИСТРИНСКАЯ КЛИНИЧЕСКАЯ БОЛЬНИЦА"</c:v>
                </c:pt>
                <c:pt idx="16">
                  <c:v>ГБУЗ МО "ЩПЦ"</c:v>
                </c:pt>
                <c:pt idx="17">
                  <c:v>ГБУЗ МО "ВПЦ"</c:v>
                </c:pt>
                <c:pt idx="18">
                  <c:v>ГБУЗ МО "МОЦОМД"</c:v>
                </c:pt>
                <c:pt idx="19">
                  <c:v>ГБУЗ МО "РАМЕНСКАЯ БОЛЬНИЦА"</c:v>
                </c:pt>
                <c:pt idx="20">
                  <c:v>ГБУЗ МО "ДУБНЕНСКАЯ БОЛЬНИЦА"</c:v>
                </c:pt>
                <c:pt idx="21">
                  <c:v>ГБУЗ МО "ВОСКРЕСЕНСКАЯ БОЛЬНИЦА"</c:v>
                </c:pt>
                <c:pt idx="22">
                  <c:v>ГБУЗ МО "КПЦ"</c:v>
                </c:pt>
                <c:pt idx="23">
                  <c:v>ГБУЗ МО "СЕРЕБРЯНО-ПРУДСКАЯ БОЛЬНИЦА"</c:v>
                </c:pt>
                <c:pt idx="24">
                  <c:v>ГБУЗ МО "СЕРГИЕВО-ПОСАДСКАЯ БОЛЬНИЦА"</c:v>
                </c:pt>
                <c:pt idx="25">
                  <c:v>ГБУЗ МО "ДМИТРОВСКАЯ БОЛЬНИЦА"</c:v>
                </c:pt>
                <c:pt idx="26">
                  <c:v>ГБУЗ МО "ЭЛЕКТРОСТАЛЬСКАЯ БОЛЬНИЦА"</c:v>
                </c:pt>
                <c:pt idx="27">
                  <c:v>ГБУЗ МО "ПКБ ИМ. ПРОФ. РОЗАНОВА В.Н."</c:v>
                </c:pt>
                <c:pt idx="28">
                  <c:v>ГБУЗ МО "ОРЕХОВО-ЗУЕВСКАЯ БОЛЬНИЦА"</c:v>
                </c:pt>
                <c:pt idx="29">
                  <c:v>ГБУЗ МО "КОРОЛЁВСКАЯ БОЛЬНИЦА"</c:v>
                </c:pt>
                <c:pt idx="30">
                  <c:v>ГБУЗ МО "КЛИНСКАЯ БОЛЬНИЦА"</c:v>
                </c:pt>
                <c:pt idx="31">
                  <c:v>ГБУЗ МО "ВОЛОКОЛАМСКАЯ БОЛЬНИЦА"</c:v>
                </c:pt>
                <c:pt idx="32">
                  <c:v>ГБУЗ МО "ХКБ"</c:v>
                </c:pt>
                <c:pt idx="33">
                  <c:v>ГБУЗ МО "ПРД"</c:v>
                </c:pt>
                <c:pt idx="34">
                  <c:v>ГБУЗ МО "ПРОТВИНСКАЯ БОЛЬНИЦА"</c:v>
                </c:pt>
                <c:pt idx="35">
                  <c:v>ГБУЗ МО "КАШИРСКАЯ БОЛЬНИЦА"</c:v>
                </c:pt>
                <c:pt idx="36">
                  <c:v>ГБУЗ МО "ЛОБНЕНСКАЯ БОЛЬНИЦА"</c:v>
                </c:pt>
                <c:pt idx="37">
                  <c:v>ГБУЗ МО "ЧБ"</c:v>
                </c:pt>
                <c:pt idx="38">
                  <c:v>ГБУЗ МО "СКБ"</c:v>
                </c:pt>
                <c:pt idx="39">
                  <c:v>ГБУЗ МО "НОГИНСКАЯ БОЛЬНИЦА"</c:v>
                </c:pt>
                <c:pt idx="40">
                  <c:v>ГБУЗ МО "СОЛНЕЧНОГОРСКАЯ БОЛЬНИЦА"</c:v>
                </c:pt>
                <c:pt idx="41">
                  <c:v>ГБУЗ МО   МОНИИАГ ИМ. АКАДЕМИКА В.И. КРАСНОПОЛЬСКОГО</c:v>
                </c:pt>
                <c:pt idx="42">
                  <c:v>ГБУЗ МО "ЛУХОВИЦКАЯ БОЛЬНИЦА"</c:v>
                </c:pt>
                <c:pt idx="43">
                  <c:v>ГБУЗ МО "МОЖАЙСКАЯ БОЛЬНИЦА"</c:v>
                </c:pt>
                <c:pt idx="44">
                  <c:v>ГБУЗ МО "ЗАРАЙСКАЯ БОЛЬНИЦА"</c:v>
                </c:pt>
                <c:pt idx="45">
                  <c:v>ГБУЗ МО "ШАХОВСКАЯ БОЛЬНИЦА"</c:v>
                </c:pt>
                <c:pt idx="46">
                  <c:v>ГБУЗ МО "ЩЕЛКОВСКАЯ БОЛЬНИЦА"</c:v>
                </c:pt>
                <c:pt idx="47">
                  <c:v>ГБУЗ МО "РУЗСКАЯ БОЛЬНИЦА"</c:v>
                </c:pt>
                <c:pt idx="48">
                  <c:v>ГБУЗ МО "ЛЫТКАРИНСКАЯ БОЛЬНИЦА"</c:v>
                </c:pt>
                <c:pt idx="49">
                  <c:v>ГБУЗ МО "СРД"</c:v>
                </c:pt>
                <c:pt idx="50">
                  <c:v>ГБУЗ МО "КОЛОМЕНСКАЯ БОЛЬНИЦА"</c:v>
                </c:pt>
                <c:pt idx="51">
                  <c:v>ГБУЗ МО "ШАТУРСКАЯ БОЛЬНИЦА"</c:v>
                </c:pt>
                <c:pt idx="52">
                  <c:v>ГБУЗ МО "БАЛАШИХИНСКАЯ БОЛЬНИЦА"</c:v>
                </c:pt>
              </c:strCache>
            </c:strRef>
          </c:cat>
          <c:val>
            <c:numRef>
              <c:f>Акуш!$V$25:$V$77</c:f>
              <c:numCache>
                <c:formatCode>General</c:formatCode>
                <c:ptCount val="53"/>
                <c:pt idx="34" formatCode="0.00%">
                  <c:v>0.10989186300043173</c:v>
                </c:pt>
                <c:pt idx="35" formatCode="0.00%">
                  <c:v>4.0007916809186904E-3</c:v>
                </c:pt>
                <c:pt idx="36" formatCode="0.00%">
                  <c:v>-2.6047216083778552E-2</c:v>
                </c:pt>
                <c:pt idx="37" formatCode="0.00%">
                  <c:v>-9.304045453817951E-2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0F-41AE-8114-C5DD628A5F2A}"/>
            </c:ext>
          </c:extLst>
        </c:ser>
        <c:ser>
          <c:idx val="4"/>
          <c:order val="4"/>
          <c:tx>
            <c:strRef>
              <c:f>Акуш!$W$24</c:f>
              <c:strCache>
                <c:ptCount val="1"/>
                <c:pt idx="0">
                  <c:v>5 кластер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4"/>
              <c:layout>
                <c:manualLayout>
                  <c:x val="0.10896326829086395"/>
                  <c:y val="9.53387747000619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17A-4AE9-85E9-C5217A93000F}"/>
                </c:ext>
              </c:extLst>
            </c:dLbl>
            <c:dLbl>
              <c:idx val="45"/>
              <c:layout>
                <c:manualLayout>
                  <c:x val="0.10791554455729803"/>
                  <c:y val="7.6271019760049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17A-4AE9-85E9-C5217A93000F}"/>
                </c:ext>
              </c:extLst>
            </c:dLbl>
            <c:dLbl>
              <c:idx val="46"/>
              <c:layout>
                <c:manualLayout>
                  <c:x val="5.2386186678299973E-2"/>
                  <c:y val="3.81355098800247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17A-4AE9-85E9-C5217A9300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Акуш!$R$25:$R$77</c:f>
              <c:strCache>
                <c:ptCount val="53"/>
                <c:pt idx="0">
                  <c:v>ГБУЗ МО "ХИМКИНСКАЯ БОЛЬНИЦА"</c:v>
                </c:pt>
                <c:pt idx="1">
                  <c:v>ГБУЗ МО "ЛОБ"</c:v>
                </c:pt>
                <c:pt idx="2">
                  <c:v>ГБУЗ МО "ЕГОРЬЕВСКАЯ БОЛЬНИЦА"</c:v>
                </c:pt>
                <c:pt idx="3">
                  <c:v>ГБУЗ МО "ДОМОДЕДОВСКАЯ БОЛЬНИЦА"</c:v>
                </c:pt>
                <c:pt idx="4">
                  <c:v>ГБУЗ МО "ЖУКОВСКАЯ ОКБ"</c:v>
                </c:pt>
                <c:pt idx="5">
                  <c:v>ГБУЗ МО "РЕУТОВСКАЯ КЛИНИЧЕСКАЯ БОЛЬНИЦА"</c:v>
                </c:pt>
                <c:pt idx="6">
                  <c:v>ГБУЗ МО "ДЗЕРЖИНСКАЯ БОЛЬНИЦА"</c:v>
                </c:pt>
                <c:pt idx="7">
                  <c:v>ГБУЗ МО "ПАВЛОВО-ПОСАДСКАЯ БОЛЬНИЦА"</c:v>
                </c:pt>
                <c:pt idx="8">
                  <c:v>ГБУЗ МО "Н-ФПЦ"</c:v>
                </c:pt>
                <c:pt idx="9">
                  <c:v>ГБУЗ МО "ДОЛГОПРУДНЕНСКАЯ БОЛЬНИЦА"</c:v>
                </c:pt>
                <c:pt idx="10">
                  <c:v>ГБУЗ МО "ОДИНЦОВСКАЯ ОБ"</c:v>
                </c:pt>
                <c:pt idx="11">
                  <c:v>ГБУЗ МО "БАЛАШИХИНСКИЙ РД"</c:v>
                </c:pt>
                <c:pt idx="12">
                  <c:v>ГБУЗ МО "МОПЦ"</c:v>
                </c:pt>
                <c:pt idx="13">
                  <c:v>ГБУЗ МО "МЫТИЩИНСКАЯ ОКБ"</c:v>
                </c:pt>
                <c:pt idx="14">
                  <c:v>ГБУЗ МО "КРАСНОГОРСКАЯ БОЛЬНИЦА"</c:v>
                </c:pt>
                <c:pt idx="15">
                  <c:v>ГБУЗ МО "ИСТРИНСКАЯ КЛИНИЧЕСКАЯ БОЛЬНИЦА"</c:v>
                </c:pt>
                <c:pt idx="16">
                  <c:v>ГБУЗ МО "ЩПЦ"</c:v>
                </c:pt>
                <c:pt idx="17">
                  <c:v>ГБУЗ МО "ВПЦ"</c:v>
                </c:pt>
                <c:pt idx="18">
                  <c:v>ГБУЗ МО "МОЦОМД"</c:v>
                </c:pt>
                <c:pt idx="19">
                  <c:v>ГБУЗ МО "РАМЕНСКАЯ БОЛЬНИЦА"</c:v>
                </c:pt>
                <c:pt idx="20">
                  <c:v>ГБУЗ МО "ДУБНЕНСКАЯ БОЛЬНИЦА"</c:v>
                </c:pt>
                <c:pt idx="21">
                  <c:v>ГБУЗ МО "ВОСКРЕСЕНСКАЯ БОЛЬНИЦА"</c:v>
                </c:pt>
                <c:pt idx="22">
                  <c:v>ГБУЗ МО "КПЦ"</c:v>
                </c:pt>
                <c:pt idx="23">
                  <c:v>ГБУЗ МО "СЕРЕБРЯНО-ПРУДСКАЯ БОЛЬНИЦА"</c:v>
                </c:pt>
                <c:pt idx="24">
                  <c:v>ГБУЗ МО "СЕРГИЕВО-ПОСАДСКАЯ БОЛЬНИЦА"</c:v>
                </c:pt>
                <c:pt idx="25">
                  <c:v>ГБУЗ МО "ДМИТРОВСКАЯ БОЛЬНИЦА"</c:v>
                </c:pt>
                <c:pt idx="26">
                  <c:v>ГБУЗ МО "ЭЛЕКТРОСТАЛЬСКАЯ БОЛЬНИЦА"</c:v>
                </c:pt>
                <c:pt idx="27">
                  <c:v>ГБУЗ МО "ПКБ ИМ. ПРОФ. РОЗАНОВА В.Н."</c:v>
                </c:pt>
                <c:pt idx="28">
                  <c:v>ГБУЗ МО "ОРЕХОВО-ЗУЕВСКАЯ БОЛЬНИЦА"</c:v>
                </c:pt>
                <c:pt idx="29">
                  <c:v>ГБУЗ МО "КОРОЛЁВСКАЯ БОЛЬНИЦА"</c:v>
                </c:pt>
                <c:pt idx="30">
                  <c:v>ГБУЗ МО "КЛИНСКАЯ БОЛЬНИЦА"</c:v>
                </c:pt>
                <c:pt idx="31">
                  <c:v>ГБУЗ МО "ВОЛОКОЛАМСКАЯ БОЛЬНИЦА"</c:v>
                </c:pt>
                <c:pt idx="32">
                  <c:v>ГБУЗ МО "ХКБ"</c:v>
                </c:pt>
                <c:pt idx="33">
                  <c:v>ГБУЗ МО "ПРД"</c:v>
                </c:pt>
                <c:pt idx="34">
                  <c:v>ГБУЗ МО "ПРОТВИНСКАЯ БОЛЬНИЦА"</c:v>
                </c:pt>
                <c:pt idx="35">
                  <c:v>ГБУЗ МО "КАШИРСКАЯ БОЛЬНИЦА"</c:v>
                </c:pt>
                <c:pt idx="36">
                  <c:v>ГБУЗ МО "ЛОБНЕНСКАЯ БОЛЬНИЦА"</c:v>
                </c:pt>
                <c:pt idx="37">
                  <c:v>ГБУЗ МО "ЧБ"</c:v>
                </c:pt>
                <c:pt idx="38">
                  <c:v>ГБУЗ МО "СКБ"</c:v>
                </c:pt>
                <c:pt idx="39">
                  <c:v>ГБУЗ МО "НОГИНСКАЯ БОЛЬНИЦА"</c:v>
                </c:pt>
                <c:pt idx="40">
                  <c:v>ГБУЗ МО "СОЛНЕЧНОГОРСКАЯ БОЛЬНИЦА"</c:v>
                </c:pt>
                <c:pt idx="41">
                  <c:v>ГБУЗ МО   МОНИИАГ ИМ. АКАДЕМИКА В.И. КРАСНОПОЛЬСКОГО</c:v>
                </c:pt>
                <c:pt idx="42">
                  <c:v>ГБУЗ МО "ЛУХОВИЦКАЯ БОЛЬНИЦА"</c:v>
                </c:pt>
                <c:pt idx="43">
                  <c:v>ГБУЗ МО "МОЖАЙСКАЯ БОЛЬНИЦА"</c:v>
                </c:pt>
                <c:pt idx="44">
                  <c:v>ГБУЗ МО "ЗАРАЙСКАЯ БОЛЬНИЦА"</c:v>
                </c:pt>
                <c:pt idx="45">
                  <c:v>ГБУЗ МО "ШАХОВСКАЯ БОЛЬНИЦА"</c:v>
                </c:pt>
                <c:pt idx="46">
                  <c:v>ГБУЗ МО "ЩЕЛКОВСКАЯ БОЛЬНИЦА"</c:v>
                </c:pt>
                <c:pt idx="47">
                  <c:v>ГБУЗ МО "РУЗСКАЯ БОЛЬНИЦА"</c:v>
                </c:pt>
                <c:pt idx="48">
                  <c:v>ГБУЗ МО "ЛЫТКАРИНСКАЯ БОЛЬНИЦА"</c:v>
                </c:pt>
                <c:pt idx="49">
                  <c:v>ГБУЗ МО "СРД"</c:v>
                </c:pt>
                <c:pt idx="50">
                  <c:v>ГБУЗ МО "КОЛОМЕНСКАЯ БОЛЬНИЦА"</c:v>
                </c:pt>
                <c:pt idx="51">
                  <c:v>ГБУЗ МО "ШАТУРСКАЯ БОЛЬНИЦА"</c:v>
                </c:pt>
                <c:pt idx="52">
                  <c:v>ГБУЗ МО "БАЛАШИХИНСКАЯ БОЛЬНИЦА"</c:v>
                </c:pt>
              </c:strCache>
            </c:strRef>
          </c:cat>
          <c:val>
            <c:numRef>
              <c:f>Акуш!$W$25:$W$77</c:f>
              <c:numCache>
                <c:formatCode>General</c:formatCode>
                <c:ptCount val="53"/>
                <c:pt idx="38" formatCode="0.00%">
                  <c:v>0.13613574156413488</c:v>
                </c:pt>
                <c:pt idx="39" formatCode="0.00%">
                  <c:v>0.12917903166836289</c:v>
                </c:pt>
                <c:pt idx="40" formatCode="0.00%">
                  <c:v>0.11577266438593628</c:v>
                </c:pt>
                <c:pt idx="41" formatCode="0.00%">
                  <c:v>6.7988353992302963E-2</c:v>
                </c:pt>
                <c:pt idx="42" formatCode="0.00%">
                  <c:v>3.8553324332504364E-2</c:v>
                </c:pt>
                <c:pt idx="43" formatCode="0.00%">
                  <c:v>1.3578250984634974E-2</c:v>
                </c:pt>
                <c:pt idx="44" formatCode="0.00%">
                  <c:v>-6.9758320554881407E-4</c:v>
                </c:pt>
                <c:pt idx="45" formatCode="0.00%">
                  <c:v>-9.5415183106566125E-4</c:v>
                </c:pt>
                <c:pt idx="46" formatCode="0.00%">
                  <c:v>-2.5604702024909134E-2</c:v>
                </c:pt>
                <c:pt idx="47" formatCode="0.00%">
                  <c:v>-3.9437083672254354E-2</c:v>
                </c:pt>
                <c:pt idx="48" formatCode="0.00%">
                  <c:v>-4.5561467456273187E-2</c:v>
                </c:pt>
                <c:pt idx="49" formatCode="0.00%">
                  <c:v>-4.6429782137427357E-2</c:v>
                </c:pt>
                <c:pt idx="50" formatCode="0.00%">
                  <c:v>-6.0905898018520747E-2</c:v>
                </c:pt>
                <c:pt idx="51" formatCode="0.00%">
                  <c:v>-0.11647421229841225</c:v>
                </c:pt>
                <c:pt idx="52" formatCode="0.00%">
                  <c:v>-0.12861960448881507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0F-41AE-8114-C5DD628A5F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6311904"/>
        <c:axId val="586308624"/>
      </c:barChart>
      <c:catAx>
        <c:axId val="586311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86308624"/>
        <c:crosses val="autoZero"/>
        <c:auto val="1"/>
        <c:lblAlgn val="ctr"/>
        <c:lblOffset val="100"/>
        <c:noMultiLvlLbl val="0"/>
      </c:catAx>
      <c:valAx>
        <c:axId val="5863086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86311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центротды</c:f>
              <c:strCache>
                <c:ptCount val="1"/>
                <c:pt idx="0">
                  <c:v>центротды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Хир!$Q$3:$Q$7</c:f>
              <c:numCache>
                <c:formatCode>General</c:formatCode>
                <c:ptCount val="5"/>
                <c:pt idx="0">
                  <c:v>0.52066476179246901</c:v>
                </c:pt>
                <c:pt idx="1">
                  <c:v>0.54536175145454302</c:v>
                </c:pt>
                <c:pt idx="2">
                  <c:v>0.61459087914767696</c:v>
                </c:pt>
                <c:pt idx="3">
                  <c:v>0.771376745975899</c:v>
                </c:pt>
                <c:pt idx="4">
                  <c:v>0.843564054943991</c:v>
                </c:pt>
              </c:numCache>
            </c:numRef>
          </c:xVal>
          <c:yVal>
            <c:numRef>
              <c:f>Хир!$R$3:$R$7</c:f>
              <c:numCache>
                <c:formatCode>General</c:formatCode>
                <c:ptCount val="5"/>
                <c:pt idx="0">
                  <c:v>0.59483204789851896</c:v>
                </c:pt>
                <c:pt idx="1">
                  <c:v>0.82321947641340099</c:v>
                </c:pt>
                <c:pt idx="2">
                  <c:v>0.70155964920365399</c:v>
                </c:pt>
                <c:pt idx="3">
                  <c:v>0.59625698637826496</c:v>
                </c:pt>
                <c:pt idx="4">
                  <c:v>0.77603909916593194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AF7-4FC6-B087-2DEABDA7FB16}"/>
            </c:ext>
          </c:extLst>
        </c:ser>
        <c:ser>
          <c:idx val="1"/>
          <c:order val="1"/>
          <c:tx>
            <c:strRef>
              <c:f>1 кластер</c:f>
              <c:strCache>
                <c:ptCount val="1"/>
                <c:pt idx="0">
                  <c:v>1 кластер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Хир!$L$2:$L$6</c:f>
              <c:numCache>
                <c:formatCode>General</c:formatCode>
                <c:ptCount val="5"/>
                <c:pt idx="0">
                  <c:v>0.60163332921729396</c:v>
                </c:pt>
                <c:pt idx="1">
                  <c:v>0.52002011287851102</c:v>
                </c:pt>
                <c:pt idx="2">
                  <c:v>0.43878225452828801</c:v>
                </c:pt>
                <c:pt idx="3">
                  <c:v>0.52234984663664896</c:v>
                </c:pt>
                <c:pt idx="4">
                  <c:v>0.520538265701605</c:v>
                </c:pt>
              </c:numCache>
            </c:numRef>
          </c:xVal>
          <c:yVal>
            <c:numRef>
              <c:f>Хир!$M$2:$M$6</c:f>
              <c:numCache>
                <c:formatCode>General</c:formatCode>
                <c:ptCount val="5"/>
                <c:pt idx="0">
                  <c:v>0.57858210075391503</c:v>
                </c:pt>
                <c:pt idx="1">
                  <c:v>0.59196907465571402</c:v>
                </c:pt>
                <c:pt idx="2">
                  <c:v>0.612156935794131</c:v>
                </c:pt>
                <c:pt idx="3">
                  <c:v>0.61807100904391099</c:v>
                </c:pt>
                <c:pt idx="4">
                  <c:v>0.57338111924492496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AF7-4FC6-B087-2DEABDA7FB16}"/>
            </c:ext>
          </c:extLst>
        </c:ser>
        <c:ser>
          <c:idx val="2"/>
          <c:order val="2"/>
          <c:tx>
            <c:strRef>
              <c:f>2 кластер</c:f>
              <c:strCache>
                <c:ptCount val="1"/>
                <c:pt idx="0">
                  <c:v>2 кластер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FF00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Хир!$L$8:$L$19</c:f>
              <c:numCache>
                <c:formatCode>General</c:formatCode>
                <c:ptCount val="12"/>
                <c:pt idx="0">
                  <c:v>0.65215052851880795</c:v>
                </c:pt>
                <c:pt idx="1">
                  <c:v>0.53085534471872098</c:v>
                </c:pt>
                <c:pt idx="2">
                  <c:v>0.57076889189634095</c:v>
                </c:pt>
                <c:pt idx="3">
                  <c:v>0.543436038072733</c:v>
                </c:pt>
                <c:pt idx="4">
                  <c:v>0.55380435199460498</c:v>
                </c:pt>
                <c:pt idx="5">
                  <c:v>0.51747912412569796</c:v>
                </c:pt>
                <c:pt idx="6">
                  <c:v>0.55599783087606103</c:v>
                </c:pt>
                <c:pt idx="7">
                  <c:v>0.44668261188021002</c:v>
                </c:pt>
                <c:pt idx="8">
                  <c:v>0.53920990317454698</c:v>
                </c:pt>
                <c:pt idx="9">
                  <c:v>0.613890647491381</c:v>
                </c:pt>
                <c:pt idx="10">
                  <c:v>0.56252935869578102</c:v>
                </c:pt>
                <c:pt idx="11">
                  <c:v>0.45753638600962898</c:v>
                </c:pt>
              </c:numCache>
            </c:numRef>
          </c:xVal>
          <c:yVal>
            <c:numRef>
              <c:f>Хир!$M$8:$M$19</c:f>
              <c:numCache>
                <c:formatCode>General</c:formatCode>
                <c:ptCount val="12"/>
                <c:pt idx="0">
                  <c:v>0.80739909310375801</c:v>
                </c:pt>
                <c:pt idx="1">
                  <c:v>0.81463882536836696</c:v>
                </c:pt>
                <c:pt idx="2">
                  <c:v>0.80024437897894096</c:v>
                </c:pt>
                <c:pt idx="3">
                  <c:v>0.80397591846596095</c:v>
                </c:pt>
                <c:pt idx="4">
                  <c:v>0.846484765989024</c:v>
                </c:pt>
                <c:pt idx="5">
                  <c:v>0.74367330992685099</c:v>
                </c:pt>
                <c:pt idx="6">
                  <c:v>0.79968930867528298</c:v>
                </c:pt>
                <c:pt idx="7">
                  <c:v>1</c:v>
                </c:pt>
                <c:pt idx="8">
                  <c:v>0.82534743966700697</c:v>
                </c:pt>
                <c:pt idx="9">
                  <c:v>0.85363304116940297</c:v>
                </c:pt>
                <c:pt idx="10">
                  <c:v>0.80714602822716397</c:v>
                </c:pt>
                <c:pt idx="11">
                  <c:v>0.77640160738905395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AF7-4FC6-B087-2DEABDA7FB16}"/>
            </c:ext>
          </c:extLst>
        </c:ser>
        <c:ser>
          <c:idx val="3"/>
          <c:order val="3"/>
          <c:tx>
            <c:strRef>
              <c:f>3 кластер</c:f>
              <c:strCache>
                <c:ptCount val="1"/>
                <c:pt idx="0">
                  <c:v>3 кластер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Хир!$L$21:$L$36</c:f>
              <c:numCache>
                <c:formatCode>General</c:formatCode>
                <c:ptCount val="16"/>
                <c:pt idx="0">
                  <c:v>0.62876496897362899</c:v>
                </c:pt>
                <c:pt idx="1">
                  <c:v>0.68565240792100801</c:v>
                </c:pt>
                <c:pt idx="2">
                  <c:v>0.60788025633374199</c:v>
                </c:pt>
                <c:pt idx="3">
                  <c:v>0.66148006692785299</c:v>
                </c:pt>
                <c:pt idx="4">
                  <c:v>0.66684643306161495</c:v>
                </c:pt>
                <c:pt idx="5">
                  <c:v>0.61445360021221895</c:v>
                </c:pt>
                <c:pt idx="6">
                  <c:v>0.63816486139256501</c:v>
                </c:pt>
                <c:pt idx="7">
                  <c:v>0.60318530874481702</c:v>
                </c:pt>
                <c:pt idx="8">
                  <c:v>0.59663682859998002</c:v>
                </c:pt>
                <c:pt idx="9">
                  <c:v>0.61342308340541996</c:v>
                </c:pt>
                <c:pt idx="10">
                  <c:v>0.69901016189552301</c:v>
                </c:pt>
                <c:pt idx="11">
                  <c:v>0.58244228266769904</c:v>
                </c:pt>
                <c:pt idx="12">
                  <c:v>0.53740369651675501</c:v>
                </c:pt>
                <c:pt idx="13">
                  <c:v>0.60649115340415605</c:v>
                </c:pt>
                <c:pt idx="14">
                  <c:v>0.58117441772771306</c:v>
                </c:pt>
                <c:pt idx="15">
                  <c:v>0.51044453857813898</c:v>
                </c:pt>
              </c:numCache>
            </c:numRef>
          </c:xVal>
          <c:yVal>
            <c:numRef>
              <c:f>Хир!$M$21:$M$36</c:f>
              <c:numCache>
                <c:formatCode>General</c:formatCode>
                <c:ptCount val="16"/>
                <c:pt idx="0">
                  <c:v>0.72595907207130606</c:v>
                </c:pt>
                <c:pt idx="1">
                  <c:v>0.741226102297323</c:v>
                </c:pt>
                <c:pt idx="2">
                  <c:v>0.68539576606665198</c:v>
                </c:pt>
                <c:pt idx="3">
                  <c:v>0.78844020647464097</c:v>
                </c:pt>
                <c:pt idx="4">
                  <c:v>0.75068922586328202</c:v>
                </c:pt>
                <c:pt idx="5">
                  <c:v>0.62573540722547805</c:v>
                </c:pt>
                <c:pt idx="6">
                  <c:v>0.67063003259677001</c:v>
                </c:pt>
                <c:pt idx="7">
                  <c:v>0.67793558587775005</c:v>
                </c:pt>
                <c:pt idx="8">
                  <c:v>0.64280318141210302</c:v>
                </c:pt>
                <c:pt idx="9">
                  <c:v>0.71096297847743195</c:v>
                </c:pt>
                <c:pt idx="10">
                  <c:v>0.703402902968015</c:v>
                </c:pt>
                <c:pt idx="11">
                  <c:v>0.73036427805524395</c:v>
                </c:pt>
                <c:pt idx="12">
                  <c:v>0.71977480932104798</c:v>
                </c:pt>
                <c:pt idx="13">
                  <c:v>0.64329603110105604</c:v>
                </c:pt>
                <c:pt idx="14">
                  <c:v>0.69113343333142996</c:v>
                </c:pt>
                <c:pt idx="15">
                  <c:v>0.71720537411893204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AF7-4FC6-B087-2DEABDA7FB16}"/>
            </c:ext>
          </c:extLst>
        </c:ser>
        <c:ser>
          <c:idx val="4"/>
          <c:order val="4"/>
          <c:tx>
            <c:strRef>
              <c:f>4 кластер</c:f>
              <c:strCache>
                <c:ptCount val="1"/>
                <c:pt idx="0">
                  <c:v>4 кластер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Хир!$L$38:$L$47</c:f>
              <c:numCache>
                <c:formatCode>General</c:formatCode>
                <c:ptCount val="10"/>
                <c:pt idx="0">
                  <c:v>0.785214877556493</c:v>
                </c:pt>
                <c:pt idx="1">
                  <c:v>0.77038504831483301</c:v>
                </c:pt>
                <c:pt idx="2">
                  <c:v>0.66511628478545604</c:v>
                </c:pt>
                <c:pt idx="3">
                  <c:v>0.78329508909288803</c:v>
                </c:pt>
                <c:pt idx="4">
                  <c:v>0.75495877026787295</c:v>
                </c:pt>
                <c:pt idx="5">
                  <c:v>0.88363349435941596</c:v>
                </c:pt>
                <c:pt idx="6">
                  <c:v>0.80949266627059202</c:v>
                </c:pt>
                <c:pt idx="7">
                  <c:v>0.75554323200427997</c:v>
                </c:pt>
                <c:pt idx="8">
                  <c:v>0.72981536424578397</c:v>
                </c:pt>
                <c:pt idx="9">
                  <c:v>0.77631263286137797</c:v>
                </c:pt>
              </c:numCache>
            </c:numRef>
          </c:xVal>
          <c:yVal>
            <c:numRef>
              <c:f>Хир!$M$38:$M$47</c:f>
              <c:numCache>
                <c:formatCode>General</c:formatCode>
                <c:ptCount val="10"/>
                <c:pt idx="0">
                  <c:v>0.57135228865478205</c:v>
                </c:pt>
                <c:pt idx="1">
                  <c:v>0.63066098547263305</c:v>
                </c:pt>
                <c:pt idx="2">
                  <c:v>0.58738115758320397</c:v>
                </c:pt>
                <c:pt idx="3">
                  <c:v>0.56097462561242695</c:v>
                </c:pt>
                <c:pt idx="4">
                  <c:v>0.60087819601971204</c:v>
                </c:pt>
                <c:pt idx="5">
                  <c:v>0.54606141645582695</c:v>
                </c:pt>
                <c:pt idx="6">
                  <c:v>0.52149429031580297</c:v>
                </c:pt>
                <c:pt idx="7">
                  <c:v>0.70088166300730903</c:v>
                </c:pt>
                <c:pt idx="8">
                  <c:v>0.65051065287098597</c:v>
                </c:pt>
                <c:pt idx="9">
                  <c:v>0.59237458778997099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AF7-4FC6-B087-2DEABDA7FB16}"/>
            </c:ext>
          </c:extLst>
        </c:ser>
        <c:ser>
          <c:idx val="5"/>
          <c:order val="5"/>
          <c:tx>
            <c:strRef>
              <c:f>5 кластер</c:f>
              <c:strCache>
                <c:ptCount val="1"/>
                <c:pt idx="0">
                  <c:v>5 кластер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  <a:lumOff val="40000"/>
                </a:schemeClr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Хир!$L$49:$L$55</c:f>
              <c:numCache>
                <c:formatCode>General</c:formatCode>
                <c:ptCount val="7"/>
                <c:pt idx="0">
                  <c:v>0.87762283332078395</c:v>
                </c:pt>
                <c:pt idx="1">
                  <c:v>0.91195690439925503</c:v>
                </c:pt>
                <c:pt idx="2">
                  <c:v>0.78603618838880795</c:v>
                </c:pt>
                <c:pt idx="3">
                  <c:v>0.77086724480787705</c:v>
                </c:pt>
                <c:pt idx="4">
                  <c:v>0.74778885674361295</c:v>
                </c:pt>
                <c:pt idx="5">
                  <c:v>1</c:v>
                </c:pt>
                <c:pt idx="6">
                  <c:v>0.81067635694759699</c:v>
                </c:pt>
              </c:numCache>
            </c:numRef>
          </c:xVal>
          <c:yVal>
            <c:numRef>
              <c:f>Хир!$M$49:$M$55</c:f>
              <c:numCache>
                <c:formatCode>General</c:formatCode>
                <c:ptCount val="7"/>
                <c:pt idx="0">
                  <c:v>0.70840200791368702</c:v>
                </c:pt>
                <c:pt idx="1">
                  <c:v>0.71938902286643402</c:v>
                </c:pt>
                <c:pt idx="2">
                  <c:v>0.75518971858700401</c:v>
                </c:pt>
                <c:pt idx="3">
                  <c:v>0.80736535667253095</c:v>
                </c:pt>
                <c:pt idx="4">
                  <c:v>0.775913781796845</c:v>
                </c:pt>
                <c:pt idx="5">
                  <c:v>0.674696898953278</c:v>
                </c:pt>
                <c:pt idx="6">
                  <c:v>0.99131690737174505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AF7-4FC6-B087-2DEABDA7FB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6555832"/>
        <c:axId val="436553864"/>
      </c:scatterChart>
      <c:valAx>
        <c:axId val="436555832"/>
        <c:scaling>
          <c:orientation val="minMax"/>
          <c:max val="1.05"/>
          <c:min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36553864"/>
        <c:crosses val="autoZero"/>
        <c:crossBetween val="midCat"/>
      </c:valAx>
      <c:valAx>
        <c:axId val="436553864"/>
        <c:scaling>
          <c:orientation val="minMax"/>
          <c:max val="1.05"/>
          <c:min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365558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uri="{0b15fc19-7d7d-44ad-8c2d-2c3a37ce22c3}">
        <chartProps xmlns="https://web.wps.cn/et/2018/main" chartId="{cdc701cf-6ec4-4471-9757-24da339703c6}"/>
      </c:ext>
    </c:extLst>
  </c:chart>
  <c:spPr>
    <a:noFill/>
    <a:ln>
      <a:noFill/>
    </a:ln>
    <a:effectLst/>
  </c:spPr>
  <c:txPr>
    <a:bodyPr/>
    <a:lstStyle/>
    <a:p>
      <a:pPr>
        <a:defRPr lang="ru-RU"/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80-4A84-A199-A59A4092CB8E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80-4A84-A199-A59A4092CB8E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80-4A84-A199-A59A4092CB8E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380-4A84-A199-A59A4092CB8E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380-4A84-A199-A59A4092CB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Хир!$S$3:$S$7</c:f>
              <c:strCache>
                <c:ptCount val="5"/>
                <c:pt idx="0">
                  <c:v>1 кластер</c:v>
                </c:pt>
                <c:pt idx="1">
                  <c:v>2 кластер</c:v>
                </c:pt>
                <c:pt idx="2">
                  <c:v>3 кластер</c:v>
                </c:pt>
                <c:pt idx="3">
                  <c:v>4 кластер</c:v>
                </c:pt>
                <c:pt idx="4">
                  <c:v>5 кластер</c:v>
                </c:pt>
              </c:strCache>
            </c:strRef>
          </c:cat>
          <c:val>
            <c:numRef>
              <c:f>Хир!$T$3:$T$7</c:f>
              <c:numCache>
                <c:formatCode>#,##0.00</c:formatCode>
                <c:ptCount val="5"/>
                <c:pt idx="0">
                  <c:v>1929.4002991184341</c:v>
                </c:pt>
                <c:pt idx="1">
                  <c:v>1460.2511388257428</c:v>
                </c:pt>
                <c:pt idx="2">
                  <c:v>1930.9899932310718</c:v>
                </c:pt>
                <c:pt idx="3">
                  <c:v>2851.6195031764278</c:v>
                </c:pt>
                <c:pt idx="4">
                  <c:v>2396.0340060322023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380-4A84-A199-A59A4092C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4196360"/>
        <c:axId val="604188816"/>
      </c:barChart>
      <c:catAx>
        <c:axId val="604196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04188816"/>
        <c:crosses val="autoZero"/>
        <c:auto val="1"/>
        <c:lblAlgn val="ctr"/>
        <c:lblOffset val="100"/>
        <c:noMultiLvlLbl val="0"/>
      </c:catAx>
      <c:valAx>
        <c:axId val="604188816"/>
        <c:scaling>
          <c:orientation val="minMax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04196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947661553960768E-2"/>
          <c:y val="1.8518521218798663E-2"/>
          <c:w val="0.94789175828545902"/>
          <c:h val="0.894308529353824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Хир!$R$9</c:f>
              <c:strCache>
                <c:ptCount val="1"/>
                <c:pt idx="0">
                  <c:v>1 кластер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-8.5988085988085994E-2"/>
                  <c:y val="-5.55555636563959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E78-47B9-AEF1-7A466C9F6F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Хир!$Q$10:$Q$59</c:f>
              <c:strCache>
                <c:ptCount val="50"/>
                <c:pt idx="0">
                  <c:v>ГБУЗ МО "РАМЕНСКАЯ БОЛЬНИЦА"</c:v>
                </c:pt>
                <c:pt idx="1">
                  <c:v>ГБУЗ МО "ЛОТОШИНСКАЯ БОЛЬНИЦА"</c:v>
                </c:pt>
                <c:pt idx="2">
                  <c:v>ГБУЗ МО "ХИМКИНСКАЯ БОЛЬНИЦА"</c:v>
                </c:pt>
                <c:pt idx="3">
                  <c:v>ГБУЗ МО "ХКБ"</c:v>
                </c:pt>
                <c:pt idx="4">
                  <c:v>ГБУЗ МО "ЗАРАЙСКАЯ БОЛЬНИЦА"</c:v>
                </c:pt>
                <c:pt idx="5">
                  <c:v>ГБУЗ МО "БАЛАШИХИНСКАЯ БОЛЬНИЦА"</c:v>
                </c:pt>
                <c:pt idx="6">
                  <c:v>ГБУЗ МО "ЛУХОВИЦКАЯ БОЛЬНИЦА"</c:v>
                </c:pt>
                <c:pt idx="7">
                  <c:v>ГБУЗ МО "СОЛНЕЧНОГОРСКАЯ БОЛЬНИЦА"</c:v>
                </c:pt>
                <c:pt idx="8">
                  <c:v>ГБУЗ МО "ДЗЕРЖИНСКАЯ БОЛЬНИЦА"</c:v>
                </c:pt>
                <c:pt idx="9">
                  <c:v>ГБУЗ МО "КАШИРСКАЯ БОЛЬНИЦА"</c:v>
                </c:pt>
                <c:pt idx="10">
                  <c:v>ГБУЗ МО "СКБ"</c:v>
                </c:pt>
                <c:pt idx="11">
                  <c:v>ГБУЗ МО "СЕРПУХОВСКАЯ БОЛЬНИЦА"</c:v>
                </c:pt>
                <c:pt idx="12">
                  <c:v>ГБУЗ МО "КЛИНСКАЯ БОЛЬНИЦА"</c:v>
                </c:pt>
                <c:pt idx="13">
                  <c:v>ГБУЗ МО "РУЗСКАЯ БОЛЬНИЦА"</c:v>
                </c:pt>
                <c:pt idx="14">
                  <c:v>ГБУЗ МО "КОЛОМЕНСКАЯ БОЛЬНИЦА"</c:v>
                </c:pt>
                <c:pt idx="15">
                  <c:v>ГБУЗ МО "ШАХОВСКАЯ БОЛЬНИЦА"</c:v>
                </c:pt>
                <c:pt idx="16">
                  <c:v>ГБУЗ МО "ПАВЛОВО-ПОСАДСКАЯ БОЛЬНИЦА"</c:v>
                </c:pt>
                <c:pt idx="17">
                  <c:v>ГБУЗ МО "ЕГОРЬЕВСКАЯ БОЛЬНИЦА"</c:v>
                </c:pt>
                <c:pt idx="18">
                  <c:v>ГБУЗ МО "ДОМОДЕДОВСКАЯ БОЛЬНИЦА"</c:v>
                </c:pt>
                <c:pt idx="19">
                  <c:v>ГБУЗ МО "НОГИНСКАЯ БОЛЬНИЦА"</c:v>
                </c:pt>
                <c:pt idx="20">
                  <c:v>ГБУЗ МО "ВОЛОКОЛАМСКАЯ БОЛЬНИЦА"</c:v>
                </c:pt>
                <c:pt idx="21">
                  <c:v>ГБУЗ МО "НФБ"</c:v>
                </c:pt>
                <c:pt idx="22">
                  <c:v>ГБУЗ МО "СЕРГИЕВО-ПОСАДСКАЯ БОЛЬНИЦА"</c:v>
                </c:pt>
                <c:pt idx="23">
                  <c:v>ГБУЗ МО "ШАТУРСКАЯ БОЛЬНИЦА"</c:v>
                </c:pt>
                <c:pt idx="24">
                  <c:v>ГБУЗ МО "ДУБНЕНСКАЯ БОЛЬНИЦА"</c:v>
                </c:pt>
                <c:pt idx="25">
                  <c:v>ГБУЗ МО "ВИДНОВСКАЯ КБ"</c:v>
                </c:pt>
                <c:pt idx="26">
                  <c:v>ГБУЗ МО "ПКБ ИМ. ПРОФ. РОЗАНОВА В.Н."</c:v>
                </c:pt>
                <c:pt idx="27">
                  <c:v>ГБУЗ МО "ДМИТРОВСКАЯ БОЛЬНИЦА"</c:v>
                </c:pt>
                <c:pt idx="28">
                  <c:v>ГБУЗ МО "ЛЫТКАРИНСКАЯ БОЛЬНИЦА"</c:v>
                </c:pt>
                <c:pt idx="29">
                  <c:v>ГБУЗ МО "ОДИНЦОВСКАЯ ОБ"</c:v>
                </c:pt>
                <c:pt idx="30">
                  <c:v>ГБУЗ МО "ЭЛЕКТРОСТАЛЬСКАЯ БОЛЬНИЦА"</c:v>
                </c:pt>
                <c:pt idx="31">
                  <c:v>ГБУЗ МО "МОЖАЙСКАЯ БОЛЬНИЦА"</c:v>
                </c:pt>
                <c:pt idx="32">
                  <c:v>ГБУЗ МО "СЕРЕБРЯНО-ПРУДСКАЯ БОЛЬНИЦА"</c:v>
                </c:pt>
                <c:pt idx="33">
                  <c:v>ГБУЗ МО "ЖУКОВСКАЯ ОКБ"</c:v>
                </c:pt>
                <c:pt idx="34">
                  <c:v>ГБУЗ МО "ДОЛГОПРУДНЕНСКАЯ БОЛЬНИЦА"</c:v>
                </c:pt>
                <c:pt idx="35">
                  <c:v>ГБУЗ МО "ЛОБ"</c:v>
                </c:pt>
                <c:pt idx="36">
                  <c:v>ГБУЗ МО "ОРЕХОВО-ЗУЕВСКАЯ БОЛЬНИЦА"</c:v>
                </c:pt>
                <c:pt idx="37">
                  <c:v>ГБУЗ МО "ЛОБНЕНСКАЯ БОЛЬНИЦА"</c:v>
                </c:pt>
                <c:pt idx="38">
                  <c:v>ГБУЗ МО "РЕУТОВСКАЯ КЛИНИЧЕСКАЯ БОЛЬНИЦА"</c:v>
                </c:pt>
                <c:pt idx="39">
                  <c:v>ГБУЗ МО "ЩЕЛКОВСКАЯ БОЛЬНИЦА"</c:v>
                </c:pt>
                <c:pt idx="40">
                  <c:v>ГБУЗ МО "МЫТИЩИНСКАЯ ОКБ"</c:v>
                </c:pt>
                <c:pt idx="41">
                  <c:v>ГБУЗ МО "ПРОТВИНСКАЯ БОЛЬНИЦА"</c:v>
                </c:pt>
                <c:pt idx="42">
                  <c:v>ГБУЗ МО "КРАСНОГОРСКАЯ БОЛЬНИЦА"</c:v>
                </c:pt>
                <c:pt idx="43">
                  <c:v>ГБУЗ МО МОНИКИ ИМ. М.Ф. ВЛАДИМИРСКОГО</c:v>
                </c:pt>
                <c:pt idx="44">
                  <c:v>ГБУЗ МО "ВОСКРЕСЕНСКАЯ БОЛЬНИЦА"</c:v>
                </c:pt>
                <c:pt idx="45">
                  <c:v>ГБУЗ МО "ПОКБ"</c:v>
                </c:pt>
                <c:pt idx="46">
                  <c:v>ГБУЗ МО "ЧБ"</c:v>
                </c:pt>
                <c:pt idx="47">
                  <c:v>ГБУЗ МО "ИСТРИНСКАЯ КЛИНИЧЕСКАЯ БОЛЬНИЦА"</c:v>
                </c:pt>
                <c:pt idx="48">
                  <c:v>ГБУЗ МО "КОРОЛЁВСКАЯ БОЛЬНИЦА"</c:v>
                </c:pt>
                <c:pt idx="49">
                  <c:v>ГБУЗ МО МОГВВ</c:v>
                </c:pt>
              </c:strCache>
            </c:strRef>
          </c:cat>
          <c:val>
            <c:numRef>
              <c:f>Хир!$R$10:$R$59</c:f>
              <c:numCache>
                <c:formatCode>0.00%</c:formatCode>
                <c:ptCount val="50"/>
                <c:pt idx="0">
                  <c:v>0.18796341558262042</c:v>
                </c:pt>
                <c:pt idx="1">
                  <c:v>3.715925206085257E-2</c:v>
                </c:pt>
                <c:pt idx="2">
                  <c:v>3.5922414309778401E-3</c:v>
                </c:pt>
                <c:pt idx="3">
                  <c:v>-3.4484452779811811E-2</c:v>
                </c:pt>
                <c:pt idx="4">
                  <c:v>-0.18111587113799546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33-45FC-9E34-E611DA6FFBDE}"/>
            </c:ext>
          </c:extLst>
        </c:ser>
        <c:ser>
          <c:idx val="1"/>
          <c:order val="1"/>
          <c:tx>
            <c:strRef>
              <c:f>Хир!$S$9</c:f>
              <c:strCache>
                <c:ptCount val="1"/>
                <c:pt idx="0">
                  <c:v>2 кластер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12"/>
              <c:layout>
                <c:manualLayout>
                  <c:x val="-6.7340067340067339E-2"/>
                  <c:y val="-3.70370424375973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E78-47B9-AEF1-7A466C9F6FAC}"/>
                </c:ext>
              </c:extLst>
            </c:dLbl>
            <c:dLbl>
              <c:idx val="13"/>
              <c:layout>
                <c:manualLayout>
                  <c:x val="-6.5268065268065265E-2"/>
                  <c:y val="-7.40740848751946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E78-47B9-AEF1-7A466C9F6FAC}"/>
                </c:ext>
              </c:extLst>
            </c:dLbl>
            <c:dLbl>
              <c:idx val="14"/>
              <c:layout>
                <c:manualLayout>
                  <c:x val="0.11085211085211086"/>
                  <c:y val="3.70370424375973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E78-47B9-AEF1-7A466C9F6FAC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8BFE-4978-A7C4-FAF8D03833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Хир!$Q$10:$Q$59</c:f>
              <c:strCache>
                <c:ptCount val="50"/>
                <c:pt idx="0">
                  <c:v>ГБУЗ МО "РАМЕНСКАЯ БОЛЬНИЦА"</c:v>
                </c:pt>
                <c:pt idx="1">
                  <c:v>ГБУЗ МО "ЛОТОШИНСКАЯ БОЛЬНИЦА"</c:v>
                </c:pt>
                <c:pt idx="2">
                  <c:v>ГБУЗ МО "ХИМКИНСКАЯ БОЛЬНИЦА"</c:v>
                </c:pt>
                <c:pt idx="3">
                  <c:v>ГБУЗ МО "ХКБ"</c:v>
                </c:pt>
                <c:pt idx="4">
                  <c:v>ГБУЗ МО "ЗАРАЙСКАЯ БОЛЬНИЦА"</c:v>
                </c:pt>
                <c:pt idx="5">
                  <c:v>ГБУЗ МО "БАЛАШИХИНСКАЯ БОЛЬНИЦА"</c:v>
                </c:pt>
                <c:pt idx="6">
                  <c:v>ГБУЗ МО "ЛУХОВИЦКАЯ БОЛЬНИЦА"</c:v>
                </c:pt>
                <c:pt idx="7">
                  <c:v>ГБУЗ МО "СОЛНЕЧНОГОРСКАЯ БОЛЬНИЦА"</c:v>
                </c:pt>
                <c:pt idx="8">
                  <c:v>ГБУЗ МО "ДЗЕРЖИНСКАЯ БОЛЬНИЦА"</c:v>
                </c:pt>
                <c:pt idx="9">
                  <c:v>ГБУЗ МО "КАШИРСКАЯ БОЛЬНИЦА"</c:v>
                </c:pt>
                <c:pt idx="10">
                  <c:v>ГБУЗ МО "СКБ"</c:v>
                </c:pt>
                <c:pt idx="11">
                  <c:v>ГБУЗ МО "СЕРПУХОВСКАЯ БОЛЬНИЦА"</c:v>
                </c:pt>
                <c:pt idx="12">
                  <c:v>ГБУЗ МО "КЛИНСКАЯ БОЛЬНИЦА"</c:v>
                </c:pt>
                <c:pt idx="13">
                  <c:v>ГБУЗ МО "РУЗСКАЯ БОЛЬНИЦА"</c:v>
                </c:pt>
                <c:pt idx="14">
                  <c:v>ГБУЗ МО "КОЛОМЕНСКАЯ БОЛЬНИЦА"</c:v>
                </c:pt>
                <c:pt idx="15">
                  <c:v>ГБУЗ МО "ШАХОВСКАЯ БОЛЬНИЦА"</c:v>
                </c:pt>
                <c:pt idx="16">
                  <c:v>ГБУЗ МО "ПАВЛОВО-ПОСАДСКАЯ БОЛЬНИЦА"</c:v>
                </c:pt>
                <c:pt idx="17">
                  <c:v>ГБУЗ МО "ЕГОРЬЕВСКАЯ БОЛЬНИЦА"</c:v>
                </c:pt>
                <c:pt idx="18">
                  <c:v>ГБУЗ МО "ДОМОДЕДОВСКАЯ БОЛЬНИЦА"</c:v>
                </c:pt>
                <c:pt idx="19">
                  <c:v>ГБУЗ МО "НОГИНСКАЯ БОЛЬНИЦА"</c:v>
                </c:pt>
                <c:pt idx="20">
                  <c:v>ГБУЗ МО "ВОЛОКОЛАМСКАЯ БОЛЬНИЦА"</c:v>
                </c:pt>
                <c:pt idx="21">
                  <c:v>ГБУЗ МО "НФБ"</c:v>
                </c:pt>
                <c:pt idx="22">
                  <c:v>ГБУЗ МО "СЕРГИЕВО-ПОСАДСКАЯ БОЛЬНИЦА"</c:v>
                </c:pt>
                <c:pt idx="23">
                  <c:v>ГБУЗ МО "ШАТУРСКАЯ БОЛЬНИЦА"</c:v>
                </c:pt>
                <c:pt idx="24">
                  <c:v>ГБУЗ МО "ДУБНЕНСКАЯ БОЛЬНИЦА"</c:v>
                </c:pt>
                <c:pt idx="25">
                  <c:v>ГБУЗ МО "ВИДНОВСКАЯ КБ"</c:v>
                </c:pt>
                <c:pt idx="26">
                  <c:v>ГБУЗ МО "ПКБ ИМ. ПРОФ. РОЗАНОВА В.Н."</c:v>
                </c:pt>
                <c:pt idx="27">
                  <c:v>ГБУЗ МО "ДМИТРОВСКАЯ БОЛЬНИЦА"</c:v>
                </c:pt>
                <c:pt idx="28">
                  <c:v>ГБУЗ МО "ЛЫТКАРИНСКАЯ БОЛЬНИЦА"</c:v>
                </c:pt>
                <c:pt idx="29">
                  <c:v>ГБУЗ МО "ОДИНЦОВСКАЯ ОБ"</c:v>
                </c:pt>
                <c:pt idx="30">
                  <c:v>ГБУЗ МО "ЭЛЕКТРОСТАЛЬСКАЯ БОЛЬНИЦА"</c:v>
                </c:pt>
                <c:pt idx="31">
                  <c:v>ГБУЗ МО "МОЖАЙСКАЯ БОЛЬНИЦА"</c:v>
                </c:pt>
                <c:pt idx="32">
                  <c:v>ГБУЗ МО "СЕРЕБРЯНО-ПРУДСКАЯ БОЛЬНИЦА"</c:v>
                </c:pt>
                <c:pt idx="33">
                  <c:v>ГБУЗ МО "ЖУКОВСКАЯ ОКБ"</c:v>
                </c:pt>
                <c:pt idx="34">
                  <c:v>ГБУЗ МО "ДОЛГОПРУДНЕНСКАЯ БОЛЬНИЦА"</c:v>
                </c:pt>
                <c:pt idx="35">
                  <c:v>ГБУЗ МО "ЛОБ"</c:v>
                </c:pt>
                <c:pt idx="36">
                  <c:v>ГБУЗ МО "ОРЕХОВО-ЗУЕВСКАЯ БОЛЬНИЦА"</c:v>
                </c:pt>
                <c:pt idx="37">
                  <c:v>ГБУЗ МО "ЛОБНЕНСКАЯ БОЛЬНИЦА"</c:v>
                </c:pt>
                <c:pt idx="38">
                  <c:v>ГБУЗ МО "РЕУТОВСКАЯ КЛИНИЧЕСКАЯ БОЛЬНИЦА"</c:v>
                </c:pt>
                <c:pt idx="39">
                  <c:v>ГБУЗ МО "ЩЕЛКОВСКАЯ БОЛЬНИЦА"</c:v>
                </c:pt>
                <c:pt idx="40">
                  <c:v>ГБУЗ МО "МЫТИЩИНСКАЯ ОКБ"</c:v>
                </c:pt>
                <c:pt idx="41">
                  <c:v>ГБУЗ МО "ПРОТВИНСКАЯ БОЛЬНИЦА"</c:v>
                </c:pt>
                <c:pt idx="42">
                  <c:v>ГБУЗ МО "КРАСНОГОРСКАЯ БОЛЬНИЦА"</c:v>
                </c:pt>
                <c:pt idx="43">
                  <c:v>ГБУЗ МО МОНИКИ ИМ. М.Ф. ВЛАДИМИРСКОГО</c:v>
                </c:pt>
                <c:pt idx="44">
                  <c:v>ГБУЗ МО "ВОСКРЕСЕНСКАЯ БОЛЬНИЦА"</c:v>
                </c:pt>
                <c:pt idx="45">
                  <c:v>ГБУЗ МО "ПОКБ"</c:v>
                </c:pt>
                <c:pt idx="46">
                  <c:v>ГБУЗ МО "ЧБ"</c:v>
                </c:pt>
                <c:pt idx="47">
                  <c:v>ГБУЗ МО "ИСТРИНСКАЯ КЛИНИЧЕСКАЯ БОЛЬНИЦА"</c:v>
                </c:pt>
                <c:pt idx="48">
                  <c:v>ГБУЗ МО "КОРОЛЁВСКАЯ БОЛЬНИЦА"</c:v>
                </c:pt>
                <c:pt idx="49">
                  <c:v>ГБУЗ МО МОГВВ</c:v>
                </c:pt>
              </c:strCache>
            </c:strRef>
          </c:cat>
          <c:val>
            <c:numRef>
              <c:f>Хир!$S$10:$S$59</c:f>
              <c:numCache>
                <c:formatCode>General</c:formatCode>
                <c:ptCount val="50"/>
                <c:pt idx="5" formatCode="0.00%">
                  <c:v>0.21924379582998466</c:v>
                </c:pt>
                <c:pt idx="6" formatCode="0.00%">
                  <c:v>8.5552323627755111E-2</c:v>
                </c:pt>
                <c:pt idx="7" formatCode="0.00%">
                  <c:v>7.6635321808533968E-2</c:v>
                </c:pt>
                <c:pt idx="8" formatCode="0.00%">
                  <c:v>5.2020106870107712E-2</c:v>
                </c:pt>
                <c:pt idx="9" formatCode="0.00%">
                  <c:v>5.0368285388098177E-2</c:v>
                </c:pt>
                <c:pt idx="10" formatCode="0.00%">
                  <c:v>4.950078671753437E-2</c:v>
                </c:pt>
                <c:pt idx="11" formatCode="0.00%">
                  <c:v>2.0319897219946738E-2</c:v>
                </c:pt>
                <c:pt idx="12" formatCode="0.00%">
                  <c:v>-1.2429340443207013E-2</c:v>
                </c:pt>
                <c:pt idx="13" formatCode="0.00%">
                  <c:v>-1.3829487530311473E-2</c:v>
                </c:pt>
                <c:pt idx="14" formatCode="0.00%">
                  <c:v>-1.6346705784926335E-2</c:v>
                </c:pt>
                <c:pt idx="15" formatCode="0.00%">
                  <c:v>-0.11045039198817955</c:v>
                </c:pt>
                <c:pt idx="16" formatCode="0.00%">
                  <c:v>-0.32573594518821514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33-45FC-9E34-E611DA6FFBDE}"/>
            </c:ext>
          </c:extLst>
        </c:ser>
        <c:ser>
          <c:idx val="2"/>
          <c:order val="2"/>
          <c:tx>
            <c:strRef>
              <c:f>Хир!$T$9</c:f>
              <c:strCache>
                <c:ptCount val="1"/>
                <c:pt idx="0">
                  <c:v>3 кластер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dLbl>
              <c:idx val="26"/>
              <c:layout>
                <c:manualLayout>
                  <c:x val="-6.4232064232064234E-2"/>
                  <c:y val="-5.55555636563966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E78-47B9-AEF1-7A466C9F6FAC}"/>
                </c:ext>
              </c:extLst>
            </c:dLbl>
            <c:dLbl>
              <c:idx val="27"/>
              <c:layout>
                <c:manualLayout>
                  <c:x val="-9.4276094276094347E-2"/>
                  <c:y val="-3.70370424375973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78-47B9-AEF1-7A466C9F6FAC}"/>
                </c:ext>
              </c:extLst>
            </c:dLbl>
            <c:dLbl>
              <c:idx val="28"/>
              <c:layout>
                <c:manualLayout>
                  <c:x val="-9.220409220409220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78-47B9-AEF1-7A466C9F6FAC}"/>
                </c:ext>
              </c:extLst>
            </c:dLbl>
            <c:dLbl>
              <c:idx val="29"/>
              <c:layout>
                <c:manualLayout>
                  <c:x val="-9.4276012701209472E-2"/>
                  <c:y val="-9.25926060939933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78-47B9-AEF1-7A466C9F6FAC}"/>
                </c:ext>
              </c:extLst>
            </c:dLbl>
            <c:dLbl>
              <c:idx val="30"/>
              <c:layout>
                <c:manualLayout>
                  <c:x val="-0.15125606968126654"/>
                  <c:y val="-1.481481697503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E78-47B9-AEF1-7A466C9F6F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Хир!$Q$10:$Q$59</c:f>
              <c:strCache>
                <c:ptCount val="50"/>
                <c:pt idx="0">
                  <c:v>ГБУЗ МО "РАМЕНСКАЯ БОЛЬНИЦА"</c:v>
                </c:pt>
                <c:pt idx="1">
                  <c:v>ГБУЗ МО "ЛОТОШИНСКАЯ БОЛЬНИЦА"</c:v>
                </c:pt>
                <c:pt idx="2">
                  <c:v>ГБУЗ МО "ХИМКИНСКАЯ БОЛЬНИЦА"</c:v>
                </c:pt>
                <c:pt idx="3">
                  <c:v>ГБУЗ МО "ХКБ"</c:v>
                </c:pt>
                <c:pt idx="4">
                  <c:v>ГБУЗ МО "ЗАРАЙСКАЯ БОЛЬНИЦА"</c:v>
                </c:pt>
                <c:pt idx="5">
                  <c:v>ГБУЗ МО "БАЛАШИХИНСКАЯ БОЛЬНИЦА"</c:v>
                </c:pt>
                <c:pt idx="6">
                  <c:v>ГБУЗ МО "ЛУХОВИЦКАЯ БОЛЬНИЦА"</c:v>
                </c:pt>
                <c:pt idx="7">
                  <c:v>ГБУЗ МО "СОЛНЕЧНОГОРСКАЯ БОЛЬНИЦА"</c:v>
                </c:pt>
                <c:pt idx="8">
                  <c:v>ГБУЗ МО "ДЗЕРЖИНСКАЯ БОЛЬНИЦА"</c:v>
                </c:pt>
                <c:pt idx="9">
                  <c:v>ГБУЗ МО "КАШИРСКАЯ БОЛЬНИЦА"</c:v>
                </c:pt>
                <c:pt idx="10">
                  <c:v>ГБУЗ МО "СКБ"</c:v>
                </c:pt>
                <c:pt idx="11">
                  <c:v>ГБУЗ МО "СЕРПУХОВСКАЯ БОЛЬНИЦА"</c:v>
                </c:pt>
                <c:pt idx="12">
                  <c:v>ГБУЗ МО "КЛИНСКАЯ БОЛЬНИЦА"</c:v>
                </c:pt>
                <c:pt idx="13">
                  <c:v>ГБУЗ МО "РУЗСКАЯ БОЛЬНИЦА"</c:v>
                </c:pt>
                <c:pt idx="14">
                  <c:v>ГБУЗ МО "КОЛОМЕНСКАЯ БОЛЬНИЦА"</c:v>
                </c:pt>
                <c:pt idx="15">
                  <c:v>ГБУЗ МО "ШАХОВСКАЯ БОЛЬНИЦА"</c:v>
                </c:pt>
                <c:pt idx="16">
                  <c:v>ГБУЗ МО "ПАВЛОВО-ПОСАДСКАЯ БОЛЬНИЦА"</c:v>
                </c:pt>
                <c:pt idx="17">
                  <c:v>ГБУЗ МО "ЕГОРЬЕВСКАЯ БОЛЬНИЦА"</c:v>
                </c:pt>
                <c:pt idx="18">
                  <c:v>ГБУЗ МО "ДОМОДЕДОВСКАЯ БОЛЬНИЦА"</c:v>
                </c:pt>
                <c:pt idx="19">
                  <c:v>ГБУЗ МО "НОГИНСКАЯ БОЛЬНИЦА"</c:v>
                </c:pt>
                <c:pt idx="20">
                  <c:v>ГБУЗ МО "ВОЛОКОЛАМСКАЯ БОЛЬНИЦА"</c:v>
                </c:pt>
                <c:pt idx="21">
                  <c:v>ГБУЗ МО "НФБ"</c:v>
                </c:pt>
                <c:pt idx="22">
                  <c:v>ГБУЗ МО "СЕРГИЕВО-ПОСАДСКАЯ БОЛЬНИЦА"</c:v>
                </c:pt>
                <c:pt idx="23">
                  <c:v>ГБУЗ МО "ШАТУРСКАЯ БОЛЬНИЦА"</c:v>
                </c:pt>
                <c:pt idx="24">
                  <c:v>ГБУЗ МО "ДУБНЕНСКАЯ БОЛЬНИЦА"</c:v>
                </c:pt>
                <c:pt idx="25">
                  <c:v>ГБУЗ МО "ВИДНОВСКАЯ КБ"</c:v>
                </c:pt>
                <c:pt idx="26">
                  <c:v>ГБУЗ МО "ПКБ ИМ. ПРОФ. РОЗАНОВА В.Н."</c:v>
                </c:pt>
                <c:pt idx="27">
                  <c:v>ГБУЗ МО "ДМИТРОВСКАЯ БОЛЬНИЦА"</c:v>
                </c:pt>
                <c:pt idx="28">
                  <c:v>ГБУЗ МО "ЛЫТКАРИНСКАЯ БОЛЬНИЦА"</c:v>
                </c:pt>
                <c:pt idx="29">
                  <c:v>ГБУЗ МО "ОДИНЦОВСКАЯ ОБ"</c:v>
                </c:pt>
                <c:pt idx="30">
                  <c:v>ГБУЗ МО "ЭЛЕКТРОСТАЛЬСКАЯ БОЛЬНИЦА"</c:v>
                </c:pt>
                <c:pt idx="31">
                  <c:v>ГБУЗ МО "МОЖАЙСКАЯ БОЛЬНИЦА"</c:v>
                </c:pt>
                <c:pt idx="32">
                  <c:v>ГБУЗ МО "СЕРЕБРЯНО-ПРУДСКАЯ БОЛЬНИЦА"</c:v>
                </c:pt>
                <c:pt idx="33">
                  <c:v>ГБУЗ МО "ЖУКОВСКАЯ ОКБ"</c:v>
                </c:pt>
                <c:pt idx="34">
                  <c:v>ГБУЗ МО "ДОЛГОПРУДНЕНСКАЯ БОЛЬНИЦА"</c:v>
                </c:pt>
                <c:pt idx="35">
                  <c:v>ГБУЗ МО "ЛОБ"</c:v>
                </c:pt>
                <c:pt idx="36">
                  <c:v>ГБУЗ МО "ОРЕХОВО-ЗУЕВСКАЯ БОЛЬНИЦА"</c:v>
                </c:pt>
                <c:pt idx="37">
                  <c:v>ГБУЗ МО "ЛОБНЕНСКАЯ БОЛЬНИЦА"</c:v>
                </c:pt>
                <c:pt idx="38">
                  <c:v>ГБУЗ МО "РЕУТОВСКАЯ КЛИНИЧЕСКАЯ БОЛЬНИЦА"</c:v>
                </c:pt>
                <c:pt idx="39">
                  <c:v>ГБУЗ МО "ЩЕЛКОВСКАЯ БОЛЬНИЦА"</c:v>
                </c:pt>
                <c:pt idx="40">
                  <c:v>ГБУЗ МО "МЫТИЩИНСКАЯ ОКБ"</c:v>
                </c:pt>
                <c:pt idx="41">
                  <c:v>ГБУЗ МО "ПРОТВИНСКАЯ БОЛЬНИЦА"</c:v>
                </c:pt>
                <c:pt idx="42">
                  <c:v>ГБУЗ МО "КРАСНОГОРСКАЯ БОЛЬНИЦА"</c:v>
                </c:pt>
                <c:pt idx="43">
                  <c:v>ГБУЗ МО МОНИКИ ИМ. М.Ф. ВЛАДИМИРСКОГО</c:v>
                </c:pt>
                <c:pt idx="44">
                  <c:v>ГБУЗ МО "ВОСКРЕСЕНСКАЯ БОЛЬНИЦА"</c:v>
                </c:pt>
                <c:pt idx="45">
                  <c:v>ГБУЗ МО "ПОКБ"</c:v>
                </c:pt>
                <c:pt idx="46">
                  <c:v>ГБУЗ МО "ЧБ"</c:v>
                </c:pt>
                <c:pt idx="47">
                  <c:v>ГБУЗ МО "ИСТРИНСКАЯ КЛИНИЧЕСКАЯ БОЛЬНИЦА"</c:v>
                </c:pt>
                <c:pt idx="48">
                  <c:v>ГБУЗ МО "КОРОЛЁВСКАЯ БОЛЬНИЦА"</c:v>
                </c:pt>
                <c:pt idx="49">
                  <c:v>ГБУЗ МО МОГВВ</c:v>
                </c:pt>
              </c:strCache>
            </c:strRef>
          </c:cat>
          <c:val>
            <c:numRef>
              <c:f>Хир!$T$10:$T$59</c:f>
              <c:numCache>
                <c:formatCode>General</c:formatCode>
                <c:ptCount val="50"/>
                <c:pt idx="17" formatCode="0.00%">
                  <c:v>0.13437807634148929</c:v>
                </c:pt>
                <c:pt idx="18" formatCode="0.00%">
                  <c:v>0.12092577193211776</c:v>
                </c:pt>
                <c:pt idx="19" formatCode="0.00%">
                  <c:v>8.6246475879669604E-2</c:v>
                </c:pt>
                <c:pt idx="20" formatCode="0.00%">
                  <c:v>7.6197775150200001E-2</c:v>
                </c:pt>
                <c:pt idx="21" formatCode="0.00%">
                  <c:v>5.9523348129660848E-2</c:v>
                </c:pt>
                <c:pt idx="22" formatCode="0.00%">
                  <c:v>5.5921887997288991E-2</c:v>
                </c:pt>
                <c:pt idx="23" formatCode="0.00%">
                  <c:v>1.5642382135601242E-2</c:v>
                </c:pt>
                <c:pt idx="24" formatCode="0.00%">
                  <c:v>1.4014443700878851E-2</c:v>
                </c:pt>
                <c:pt idx="25" formatCode="0.00%">
                  <c:v>1.2406936526803155E-2</c:v>
                </c:pt>
                <c:pt idx="26" formatCode="0.00%">
                  <c:v>-1.1322406030604984E-2</c:v>
                </c:pt>
                <c:pt idx="27" formatCode="0.00%">
                  <c:v>-1.5101174525709875E-2</c:v>
                </c:pt>
                <c:pt idx="28" formatCode="0.00%">
                  <c:v>-4.0106439255547625E-2</c:v>
                </c:pt>
                <c:pt idx="29" formatCode="0.00%">
                  <c:v>-4.2306609576262616E-2</c:v>
                </c:pt>
                <c:pt idx="30" formatCode="0.00%">
                  <c:v>-8.9684656466808829E-2</c:v>
                </c:pt>
                <c:pt idx="31" formatCode="0.00%">
                  <c:v>-0.14771960654274621</c:v>
                </c:pt>
                <c:pt idx="32" formatCode="0.00%">
                  <c:v>-0.18757455337035273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33-45FC-9E34-E611DA6FFBDE}"/>
            </c:ext>
          </c:extLst>
        </c:ser>
        <c:ser>
          <c:idx val="3"/>
          <c:order val="3"/>
          <c:tx>
            <c:strRef>
              <c:f>Хир!$U$9</c:f>
              <c:strCache>
                <c:ptCount val="1"/>
                <c:pt idx="0">
                  <c:v>4 кластер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Хир!$Q$10:$Q$59</c:f>
              <c:strCache>
                <c:ptCount val="50"/>
                <c:pt idx="0">
                  <c:v>ГБУЗ МО "РАМЕНСКАЯ БОЛЬНИЦА"</c:v>
                </c:pt>
                <c:pt idx="1">
                  <c:v>ГБУЗ МО "ЛОТОШИНСКАЯ БОЛЬНИЦА"</c:v>
                </c:pt>
                <c:pt idx="2">
                  <c:v>ГБУЗ МО "ХИМКИНСКАЯ БОЛЬНИЦА"</c:v>
                </c:pt>
                <c:pt idx="3">
                  <c:v>ГБУЗ МО "ХКБ"</c:v>
                </c:pt>
                <c:pt idx="4">
                  <c:v>ГБУЗ МО "ЗАРАЙСКАЯ БОЛЬНИЦА"</c:v>
                </c:pt>
                <c:pt idx="5">
                  <c:v>ГБУЗ МО "БАЛАШИХИНСКАЯ БОЛЬНИЦА"</c:v>
                </c:pt>
                <c:pt idx="6">
                  <c:v>ГБУЗ МО "ЛУХОВИЦКАЯ БОЛЬНИЦА"</c:v>
                </c:pt>
                <c:pt idx="7">
                  <c:v>ГБУЗ МО "СОЛНЕЧНОГОРСКАЯ БОЛЬНИЦА"</c:v>
                </c:pt>
                <c:pt idx="8">
                  <c:v>ГБУЗ МО "ДЗЕРЖИНСКАЯ БОЛЬНИЦА"</c:v>
                </c:pt>
                <c:pt idx="9">
                  <c:v>ГБУЗ МО "КАШИРСКАЯ БОЛЬНИЦА"</c:v>
                </c:pt>
                <c:pt idx="10">
                  <c:v>ГБУЗ МО "СКБ"</c:v>
                </c:pt>
                <c:pt idx="11">
                  <c:v>ГБУЗ МО "СЕРПУХОВСКАЯ БОЛЬНИЦА"</c:v>
                </c:pt>
                <c:pt idx="12">
                  <c:v>ГБУЗ МО "КЛИНСКАЯ БОЛЬНИЦА"</c:v>
                </c:pt>
                <c:pt idx="13">
                  <c:v>ГБУЗ МО "РУЗСКАЯ БОЛЬНИЦА"</c:v>
                </c:pt>
                <c:pt idx="14">
                  <c:v>ГБУЗ МО "КОЛОМЕНСКАЯ БОЛЬНИЦА"</c:v>
                </c:pt>
                <c:pt idx="15">
                  <c:v>ГБУЗ МО "ШАХОВСКАЯ БОЛЬНИЦА"</c:v>
                </c:pt>
                <c:pt idx="16">
                  <c:v>ГБУЗ МО "ПАВЛОВО-ПОСАДСКАЯ БОЛЬНИЦА"</c:v>
                </c:pt>
                <c:pt idx="17">
                  <c:v>ГБУЗ МО "ЕГОРЬЕВСКАЯ БОЛЬНИЦА"</c:v>
                </c:pt>
                <c:pt idx="18">
                  <c:v>ГБУЗ МО "ДОМОДЕДОВСКАЯ БОЛЬНИЦА"</c:v>
                </c:pt>
                <c:pt idx="19">
                  <c:v>ГБУЗ МО "НОГИНСКАЯ БОЛЬНИЦА"</c:v>
                </c:pt>
                <c:pt idx="20">
                  <c:v>ГБУЗ МО "ВОЛОКОЛАМСКАЯ БОЛЬНИЦА"</c:v>
                </c:pt>
                <c:pt idx="21">
                  <c:v>ГБУЗ МО "НФБ"</c:v>
                </c:pt>
                <c:pt idx="22">
                  <c:v>ГБУЗ МО "СЕРГИЕВО-ПОСАДСКАЯ БОЛЬНИЦА"</c:v>
                </c:pt>
                <c:pt idx="23">
                  <c:v>ГБУЗ МО "ШАТУРСКАЯ БОЛЬНИЦА"</c:v>
                </c:pt>
                <c:pt idx="24">
                  <c:v>ГБУЗ МО "ДУБНЕНСКАЯ БОЛЬНИЦА"</c:v>
                </c:pt>
                <c:pt idx="25">
                  <c:v>ГБУЗ МО "ВИДНОВСКАЯ КБ"</c:v>
                </c:pt>
                <c:pt idx="26">
                  <c:v>ГБУЗ МО "ПКБ ИМ. ПРОФ. РОЗАНОВА В.Н."</c:v>
                </c:pt>
                <c:pt idx="27">
                  <c:v>ГБУЗ МО "ДМИТРОВСКАЯ БОЛЬНИЦА"</c:v>
                </c:pt>
                <c:pt idx="28">
                  <c:v>ГБУЗ МО "ЛЫТКАРИНСКАЯ БОЛЬНИЦА"</c:v>
                </c:pt>
                <c:pt idx="29">
                  <c:v>ГБУЗ МО "ОДИНЦОВСКАЯ ОБ"</c:v>
                </c:pt>
                <c:pt idx="30">
                  <c:v>ГБУЗ МО "ЭЛЕКТРОСТАЛЬСКАЯ БОЛЬНИЦА"</c:v>
                </c:pt>
                <c:pt idx="31">
                  <c:v>ГБУЗ МО "МОЖАЙСКАЯ БОЛЬНИЦА"</c:v>
                </c:pt>
                <c:pt idx="32">
                  <c:v>ГБУЗ МО "СЕРЕБРЯНО-ПРУДСКАЯ БОЛЬНИЦА"</c:v>
                </c:pt>
                <c:pt idx="33">
                  <c:v>ГБУЗ МО "ЖУКОВСКАЯ ОКБ"</c:v>
                </c:pt>
                <c:pt idx="34">
                  <c:v>ГБУЗ МО "ДОЛГОПРУДНЕНСКАЯ БОЛЬНИЦА"</c:v>
                </c:pt>
                <c:pt idx="35">
                  <c:v>ГБУЗ МО "ЛОБ"</c:v>
                </c:pt>
                <c:pt idx="36">
                  <c:v>ГБУЗ МО "ОРЕХОВО-ЗУЕВСКАЯ БОЛЬНИЦА"</c:v>
                </c:pt>
                <c:pt idx="37">
                  <c:v>ГБУЗ МО "ЛОБНЕНСКАЯ БОЛЬНИЦА"</c:v>
                </c:pt>
                <c:pt idx="38">
                  <c:v>ГБУЗ МО "РЕУТОВСКАЯ КЛИНИЧЕСКАЯ БОЛЬНИЦА"</c:v>
                </c:pt>
                <c:pt idx="39">
                  <c:v>ГБУЗ МО "ЩЕЛКОВСКАЯ БОЛЬНИЦА"</c:v>
                </c:pt>
                <c:pt idx="40">
                  <c:v>ГБУЗ МО "МЫТИЩИНСКАЯ ОКБ"</c:v>
                </c:pt>
                <c:pt idx="41">
                  <c:v>ГБУЗ МО "ПРОТВИНСКАЯ БОЛЬНИЦА"</c:v>
                </c:pt>
                <c:pt idx="42">
                  <c:v>ГБУЗ МО "КРАСНОГОРСКАЯ БОЛЬНИЦА"</c:v>
                </c:pt>
                <c:pt idx="43">
                  <c:v>ГБУЗ МО МОНИКИ ИМ. М.Ф. ВЛАДИМИРСКОГО</c:v>
                </c:pt>
                <c:pt idx="44">
                  <c:v>ГБУЗ МО "ВОСКРЕСЕНСКАЯ БОЛЬНИЦА"</c:v>
                </c:pt>
                <c:pt idx="45">
                  <c:v>ГБУЗ МО "ПОКБ"</c:v>
                </c:pt>
                <c:pt idx="46">
                  <c:v>ГБУЗ МО "ЧБ"</c:v>
                </c:pt>
                <c:pt idx="47">
                  <c:v>ГБУЗ МО "ИСТРИНСКАЯ КЛИНИЧЕСКАЯ БОЛЬНИЦА"</c:v>
                </c:pt>
                <c:pt idx="48">
                  <c:v>ГБУЗ МО "КОРОЛЁВСКАЯ БОЛЬНИЦА"</c:v>
                </c:pt>
                <c:pt idx="49">
                  <c:v>ГБУЗ МО МОГВВ</c:v>
                </c:pt>
              </c:strCache>
            </c:strRef>
          </c:cat>
          <c:val>
            <c:numRef>
              <c:f>Хир!$U$10:$U$59</c:f>
              <c:numCache>
                <c:formatCode>General</c:formatCode>
                <c:ptCount val="50"/>
                <c:pt idx="33" formatCode="0.00%">
                  <c:v>0.2508280637477352</c:v>
                </c:pt>
                <c:pt idx="34" formatCode="0.00%">
                  <c:v>0.19985923641772521</c:v>
                </c:pt>
                <c:pt idx="35" formatCode="0.00%">
                  <c:v>7.9317266093398064E-2</c:v>
                </c:pt>
                <c:pt idx="36" formatCode="0.00%">
                  <c:v>6.2310530466074536E-2</c:v>
                </c:pt>
                <c:pt idx="37" formatCode="0.00%">
                  <c:v>1.2994697958385979E-2</c:v>
                </c:pt>
                <c:pt idx="38" formatCode="0.00%">
                  <c:v>-2.8811060343732521E-2</c:v>
                </c:pt>
                <c:pt idx="39" formatCode="0.00%">
                  <c:v>-5.5767773866895881E-2</c:v>
                </c:pt>
                <c:pt idx="40" formatCode="0.00%">
                  <c:v>-0.12472503095272852</c:v>
                </c:pt>
                <c:pt idx="41" formatCode="0.00%">
                  <c:v>-0.13278750378681745</c:v>
                </c:pt>
                <c:pt idx="42" formatCode="0.00%">
                  <c:v>-0.16673803190951822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733-45FC-9E34-E611DA6FFBDE}"/>
            </c:ext>
          </c:extLst>
        </c:ser>
        <c:ser>
          <c:idx val="4"/>
          <c:order val="4"/>
          <c:tx>
            <c:strRef>
              <c:f>Хир!$V$9</c:f>
              <c:strCache>
                <c:ptCount val="1"/>
                <c:pt idx="0">
                  <c:v>5 кластер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8BFE-4978-A7C4-FAF8D03833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Хир!$Q$10:$Q$59</c:f>
              <c:strCache>
                <c:ptCount val="50"/>
                <c:pt idx="0">
                  <c:v>ГБУЗ МО "РАМЕНСКАЯ БОЛЬНИЦА"</c:v>
                </c:pt>
                <c:pt idx="1">
                  <c:v>ГБУЗ МО "ЛОТОШИНСКАЯ БОЛЬНИЦА"</c:v>
                </c:pt>
                <c:pt idx="2">
                  <c:v>ГБУЗ МО "ХИМКИНСКАЯ БОЛЬНИЦА"</c:v>
                </c:pt>
                <c:pt idx="3">
                  <c:v>ГБУЗ МО "ХКБ"</c:v>
                </c:pt>
                <c:pt idx="4">
                  <c:v>ГБУЗ МО "ЗАРАЙСКАЯ БОЛЬНИЦА"</c:v>
                </c:pt>
                <c:pt idx="5">
                  <c:v>ГБУЗ МО "БАЛАШИХИНСКАЯ БОЛЬНИЦА"</c:v>
                </c:pt>
                <c:pt idx="6">
                  <c:v>ГБУЗ МО "ЛУХОВИЦКАЯ БОЛЬНИЦА"</c:v>
                </c:pt>
                <c:pt idx="7">
                  <c:v>ГБУЗ МО "СОЛНЕЧНОГОРСКАЯ БОЛЬНИЦА"</c:v>
                </c:pt>
                <c:pt idx="8">
                  <c:v>ГБУЗ МО "ДЗЕРЖИНСКАЯ БОЛЬНИЦА"</c:v>
                </c:pt>
                <c:pt idx="9">
                  <c:v>ГБУЗ МО "КАШИРСКАЯ БОЛЬНИЦА"</c:v>
                </c:pt>
                <c:pt idx="10">
                  <c:v>ГБУЗ МО "СКБ"</c:v>
                </c:pt>
                <c:pt idx="11">
                  <c:v>ГБУЗ МО "СЕРПУХОВСКАЯ БОЛЬНИЦА"</c:v>
                </c:pt>
                <c:pt idx="12">
                  <c:v>ГБУЗ МО "КЛИНСКАЯ БОЛЬНИЦА"</c:v>
                </c:pt>
                <c:pt idx="13">
                  <c:v>ГБУЗ МО "РУЗСКАЯ БОЛЬНИЦА"</c:v>
                </c:pt>
                <c:pt idx="14">
                  <c:v>ГБУЗ МО "КОЛОМЕНСКАЯ БОЛЬНИЦА"</c:v>
                </c:pt>
                <c:pt idx="15">
                  <c:v>ГБУЗ МО "ШАХОВСКАЯ БОЛЬНИЦА"</c:v>
                </c:pt>
                <c:pt idx="16">
                  <c:v>ГБУЗ МО "ПАВЛОВО-ПОСАДСКАЯ БОЛЬНИЦА"</c:v>
                </c:pt>
                <c:pt idx="17">
                  <c:v>ГБУЗ МО "ЕГОРЬЕВСКАЯ БОЛЬНИЦА"</c:v>
                </c:pt>
                <c:pt idx="18">
                  <c:v>ГБУЗ МО "ДОМОДЕДОВСКАЯ БОЛЬНИЦА"</c:v>
                </c:pt>
                <c:pt idx="19">
                  <c:v>ГБУЗ МО "НОГИНСКАЯ БОЛЬНИЦА"</c:v>
                </c:pt>
                <c:pt idx="20">
                  <c:v>ГБУЗ МО "ВОЛОКОЛАМСКАЯ БОЛЬНИЦА"</c:v>
                </c:pt>
                <c:pt idx="21">
                  <c:v>ГБУЗ МО "НФБ"</c:v>
                </c:pt>
                <c:pt idx="22">
                  <c:v>ГБУЗ МО "СЕРГИЕВО-ПОСАДСКАЯ БОЛЬНИЦА"</c:v>
                </c:pt>
                <c:pt idx="23">
                  <c:v>ГБУЗ МО "ШАТУРСКАЯ БОЛЬНИЦА"</c:v>
                </c:pt>
                <c:pt idx="24">
                  <c:v>ГБУЗ МО "ДУБНЕНСКАЯ БОЛЬНИЦА"</c:v>
                </c:pt>
                <c:pt idx="25">
                  <c:v>ГБУЗ МО "ВИДНОВСКАЯ КБ"</c:v>
                </c:pt>
                <c:pt idx="26">
                  <c:v>ГБУЗ МО "ПКБ ИМ. ПРОФ. РОЗАНОВА В.Н."</c:v>
                </c:pt>
                <c:pt idx="27">
                  <c:v>ГБУЗ МО "ДМИТРОВСКАЯ БОЛЬНИЦА"</c:v>
                </c:pt>
                <c:pt idx="28">
                  <c:v>ГБУЗ МО "ЛЫТКАРИНСКАЯ БОЛЬНИЦА"</c:v>
                </c:pt>
                <c:pt idx="29">
                  <c:v>ГБУЗ МО "ОДИНЦОВСКАЯ ОБ"</c:v>
                </c:pt>
                <c:pt idx="30">
                  <c:v>ГБУЗ МО "ЭЛЕКТРОСТАЛЬСКАЯ БОЛЬНИЦА"</c:v>
                </c:pt>
                <c:pt idx="31">
                  <c:v>ГБУЗ МО "МОЖАЙСКАЯ БОЛЬНИЦА"</c:v>
                </c:pt>
                <c:pt idx="32">
                  <c:v>ГБУЗ МО "СЕРЕБРЯНО-ПРУДСКАЯ БОЛЬНИЦА"</c:v>
                </c:pt>
                <c:pt idx="33">
                  <c:v>ГБУЗ МО "ЖУКОВСКАЯ ОКБ"</c:v>
                </c:pt>
                <c:pt idx="34">
                  <c:v>ГБУЗ МО "ДОЛГОПРУДНЕНСКАЯ БОЛЬНИЦА"</c:v>
                </c:pt>
                <c:pt idx="35">
                  <c:v>ГБУЗ МО "ЛОБ"</c:v>
                </c:pt>
                <c:pt idx="36">
                  <c:v>ГБУЗ МО "ОРЕХОВО-ЗУЕВСКАЯ БОЛЬНИЦА"</c:v>
                </c:pt>
                <c:pt idx="37">
                  <c:v>ГБУЗ МО "ЛОБНЕНСКАЯ БОЛЬНИЦА"</c:v>
                </c:pt>
                <c:pt idx="38">
                  <c:v>ГБУЗ МО "РЕУТОВСКАЯ КЛИНИЧЕСКАЯ БОЛЬНИЦА"</c:v>
                </c:pt>
                <c:pt idx="39">
                  <c:v>ГБУЗ МО "ЩЕЛКОВСКАЯ БОЛЬНИЦА"</c:v>
                </c:pt>
                <c:pt idx="40">
                  <c:v>ГБУЗ МО "МЫТИЩИНСКАЯ ОКБ"</c:v>
                </c:pt>
                <c:pt idx="41">
                  <c:v>ГБУЗ МО "ПРОТВИНСКАЯ БОЛЬНИЦА"</c:v>
                </c:pt>
                <c:pt idx="42">
                  <c:v>ГБУЗ МО "КРАСНОГОРСКАЯ БОЛЬНИЦА"</c:v>
                </c:pt>
                <c:pt idx="43">
                  <c:v>ГБУЗ МО МОНИКИ ИМ. М.Ф. ВЛАДИМИРСКОГО</c:v>
                </c:pt>
                <c:pt idx="44">
                  <c:v>ГБУЗ МО "ВОСКРЕСЕНСКАЯ БОЛЬНИЦА"</c:v>
                </c:pt>
                <c:pt idx="45">
                  <c:v>ГБУЗ МО "ПОКБ"</c:v>
                </c:pt>
                <c:pt idx="46">
                  <c:v>ГБУЗ МО "ЧБ"</c:v>
                </c:pt>
                <c:pt idx="47">
                  <c:v>ГБУЗ МО "ИСТРИНСКАЯ КЛИНИЧЕСКАЯ БОЛЬНИЦА"</c:v>
                </c:pt>
                <c:pt idx="48">
                  <c:v>ГБУЗ МО "КОРОЛЁВСКАЯ БОЛЬНИЦА"</c:v>
                </c:pt>
                <c:pt idx="49">
                  <c:v>ГБУЗ МО МОГВВ</c:v>
                </c:pt>
              </c:strCache>
            </c:strRef>
          </c:cat>
          <c:val>
            <c:numRef>
              <c:f>Хир!$V$10:$V$59</c:f>
              <c:numCache>
                <c:formatCode>General</c:formatCode>
                <c:ptCount val="50"/>
                <c:pt idx="43" formatCode="0.00%">
                  <c:v>0.36350527689819828</c:v>
                </c:pt>
                <c:pt idx="44" formatCode="0.00%">
                  <c:v>0.16620808022671599</c:v>
                </c:pt>
                <c:pt idx="45" formatCode="0.00%">
                  <c:v>0.13970818555975364</c:v>
                </c:pt>
                <c:pt idx="46" formatCode="0.00%">
                  <c:v>-4.2470838139524132E-2</c:v>
                </c:pt>
                <c:pt idx="47" formatCode="0.00%">
                  <c:v>-0.11339319487410229</c:v>
                </c:pt>
                <c:pt idx="48" formatCode="0.00%">
                  <c:v>-0.12163500628852175</c:v>
                </c:pt>
                <c:pt idx="49" formatCode="0.00%">
                  <c:v>-0.24768359708816154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33-45FC-9E34-E611DA6FFB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37303704"/>
        <c:axId val="537304032"/>
      </c:barChart>
      <c:catAx>
        <c:axId val="537303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37304032"/>
        <c:crosses val="autoZero"/>
        <c:auto val="1"/>
        <c:lblAlgn val="ctr"/>
        <c:lblOffset val="100"/>
        <c:noMultiLvlLbl val="0"/>
      </c:catAx>
      <c:valAx>
        <c:axId val="537304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37303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4.png" /><Relationship Id="rId1" Type="http://schemas.openxmlformats.org/officeDocument/2006/relationships/image" Target="../media/image3.png" /><Relationship Id="rId4" Type="http://schemas.openxmlformats.org/officeDocument/2006/relationships/image" Target="../media/image6.png" /></Relationships>
</file>

<file path=ppt/drawing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7" Type="http://schemas.openxmlformats.org/officeDocument/2006/relationships/image" Target="../media/image13.png" /><Relationship Id="rId2" Type="http://schemas.openxmlformats.org/officeDocument/2006/relationships/image" Target="../media/image8.png" /><Relationship Id="rId1" Type="http://schemas.openxmlformats.org/officeDocument/2006/relationships/image" Target="../media/image7.png" /><Relationship Id="rId6" Type="http://schemas.openxmlformats.org/officeDocument/2006/relationships/image" Target="../media/image12.png" /><Relationship Id="rId5" Type="http://schemas.openxmlformats.org/officeDocument/2006/relationships/image" Target="../media/image11.png" /><Relationship Id="rId4" Type="http://schemas.openxmlformats.org/officeDocument/2006/relationships/image" Target="../media/image10.png" 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0.47506</cdr:x>
      <cdr:y>0.73582</cdr:y>
    </cdr:from>
    <cdr:to>
      <cdr:x>0.78329</cdr:x>
      <cdr:y>0.9214</cdr:y>
    </cdr:to>
    <cdr:sp macro="" textlink="">
      <cdr:nvSpPr>
        <cdr:cNvPr id="2" name="Полилиния 1"/>
        <cdr:cNvSpPr/>
      </cdr:nvSpPr>
      <cdr:spPr>
        <a:xfrm xmlns:a="http://schemas.openxmlformats.org/drawingml/2006/main">
          <a:off x="5440871" y="4856917"/>
          <a:ext cx="3530183" cy="1224956"/>
        </a:xfrm>
        <a:custGeom xmlns:a="http://schemas.openxmlformats.org/drawingml/2006/main">
          <a:avLst/>
          <a:gdLst>
            <a:gd name="connsiteX0" fmla="*/ 3211 w 3530183"/>
            <a:gd name="connsiteY0" fmla="*/ 872915 h 1224956"/>
            <a:gd name="connsiteX1" fmla="*/ 11920 w 3530183"/>
            <a:gd name="connsiteY1" fmla="*/ 829372 h 1224956"/>
            <a:gd name="connsiteX2" fmla="*/ 20628 w 3530183"/>
            <a:gd name="connsiteY2" fmla="*/ 733578 h 1224956"/>
            <a:gd name="connsiteX3" fmla="*/ 81588 w 3530183"/>
            <a:gd name="connsiteY3" fmla="*/ 663909 h 1224956"/>
            <a:gd name="connsiteX4" fmla="*/ 133840 w 3530183"/>
            <a:gd name="connsiteY4" fmla="*/ 629075 h 1224956"/>
            <a:gd name="connsiteX5" fmla="*/ 159965 w 3530183"/>
            <a:gd name="connsiteY5" fmla="*/ 611658 h 1224956"/>
            <a:gd name="connsiteX6" fmla="*/ 203508 w 3530183"/>
            <a:gd name="connsiteY6" fmla="*/ 602949 h 1224956"/>
            <a:gd name="connsiteX7" fmla="*/ 229634 w 3530183"/>
            <a:gd name="connsiteY7" fmla="*/ 585532 h 1224956"/>
            <a:gd name="connsiteX8" fmla="*/ 281885 w 3530183"/>
            <a:gd name="connsiteY8" fmla="*/ 568115 h 1224956"/>
            <a:gd name="connsiteX9" fmla="*/ 299303 w 3530183"/>
            <a:gd name="connsiteY9" fmla="*/ 550698 h 1224956"/>
            <a:gd name="connsiteX10" fmla="*/ 351554 w 3530183"/>
            <a:gd name="connsiteY10" fmla="*/ 533280 h 1224956"/>
            <a:gd name="connsiteX11" fmla="*/ 456057 w 3530183"/>
            <a:gd name="connsiteY11" fmla="*/ 515863 h 1224956"/>
            <a:gd name="connsiteX12" fmla="*/ 769565 w 3530183"/>
            <a:gd name="connsiteY12" fmla="*/ 507155 h 1224956"/>
            <a:gd name="connsiteX13" fmla="*/ 995988 w 3530183"/>
            <a:gd name="connsiteY13" fmla="*/ 489738 h 1224956"/>
            <a:gd name="connsiteX14" fmla="*/ 1152743 w 3530183"/>
            <a:gd name="connsiteY14" fmla="*/ 463612 h 1224956"/>
            <a:gd name="connsiteX15" fmla="*/ 1204994 w 3530183"/>
            <a:gd name="connsiteY15" fmla="*/ 454903 h 1224956"/>
            <a:gd name="connsiteX16" fmla="*/ 1239828 w 3530183"/>
            <a:gd name="connsiteY16" fmla="*/ 446195 h 1224956"/>
            <a:gd name="connsiteX17" fmla="*/ 1300788 w 3530183"/>
            <a:gd name="connsiteY17" fmla="*/ 437486 h 1224956"/>
            <a:gd name="connsiteX18" fmla="*/ 1344331 w 3530183"/>
            <a:gd name="connsiteY18" fmla="*/ 428778 h 1224956"/>
            <a:gd name="connsiteX19" fmla="*/ 1396583 w 3530183"/>
            <a:gd name="connsiteY19" fmla="*/ 420069 h 1224956"/>
            <a:gd name="connsiteX20" fmla="*/ 1466251 w 3530183"/>
            <a:gd name="connsiteY20" fmla="*/ 402652 h 1224956"/>
            <a:gd name="connsiteX21" fmla="*/ 1562045 w 3530183"/>
            <a:gd name="connsiteY21" fmla="*/ 385235 h 1224956"/>
            <a:gd name="connsiteX22" fmla="*/ 1640423 w 3530183"/>
            <a:gd name="connsiteY22" fmla="*/ 367818 h 1224956"/>
            <a:gd name="connsiteX23" fmla="*/ 1779760 w 3530183"/>
            <a:gd name="connsiteY23" fmla="*/ 350400 h 1224956"/>
            <a:gd name="connsiteX24" fmla="*/ 1840720 w 3530183"/>
            <a:gd name="connsiteY24" fmla="*/ 332983 h 1224956"/>
            <a:gd name="connsiteX25" fmla="*/ 1919097 w 3530183"/>
            <a:gd name="connsiteY25" fmla="*/ 324275 h 1224956"/>
            <a:gd name="connsiteX26" fmla="*/ 2006183 w 3530183"/>
            <a:gd name="connsiteY26" fmla="*/ 306858 h 1224956"/>
            <a:gd name="connsiteX27" fmla="*/ 2032308 w 3530183"/>
            <a:gd name="connsiteY27" fmla="*/ 298149 h 1224956"/>
            <a:gd name="connsiteX28" fmla="*/ 2128103 w 3530183"/>
            <a:gd name="connsiteY28" fmla="*/ 280732 h 1224956"/>
            <a:gd name="connsiteX29" fmla="*/ 2206480 w 3530183"/>
            <a:gd name="connsiteY29" fmla="*/ 245898 h 1224956"/>
            <a:gd name="connsiteX30" fmla="*/ 2232605 w 3530183"/>
            <a:gd name="connsiteY30" fmla="*/ 237189 h 1224956"/>
            <a:gd name="connsiteX31" fmla="*/ 2250023 w 3530183"/>
            <a:gd name="connsiteY31" fmla="*/ 219772 h 1224956"/>
            <a:gd name="connsiteX32" fmla="*/ 2302274 w 3530183"/>
            <a:gd name="connsiteY32" fmla="*/ 202355 h 1224956"/>
            <a:gd name="connsiteX33" fmla="*/ 2354525 w 3530183"/>
            <a:gd name="connsiteY33" fmla="*/ 184938 h 1224956"/>
            <a:gd name="connsiteX34" fmla="*/ 2406777 w 3530183"/>
            <a:gd name="connsiteY34" fmla="*/ 158812 h 1224956"/>
            <a:gd name="connsiteX35" fmla="*/ 2502571 w 3530183"/>
            <a:gd name="connsiteY35" fmla="*/ 132686 h 1224956"/>
            <a:gd name="connsiteX36" fmla="*/ 2554823 w 3530183"/>
            <a:gd name="connsiteY36" fmla="*/ 115269 h 1224956"/>
            <a:gd name="connsiteX37" fmla="*/ 2580948 w 3530183"/>
            <a:gd name="connsiteY37" fmla="*/ 106560 h 1224956"/>
            <a:gd name="connsiteX38" fmla="*/ 2633200 w 3530183"/>
            <a:gd name="connsiteY38" fmla="*/ 97852 h 1224956"/>
            <a:gd name="connsiteX39" fmla="*/ 2659325 w 3530183"/>
            <a:gd name="connsiteY39" fmla="*/ 80435 h 1224956"/>
            <a:gd name="connsiteX40" fmla="*/ 2685451 w 3530183"/>
            <a:gd name="connsiteY40" fmla="*/ 71726 h 1224956"/>
            <a:gd name="connsiteX41" fmla="*/ 2877040 w 3530183"/>
            <a:gd name="connsiteY41" fmla="*/ 54309 h 1224956"/>
            <a:gd name="connsiteX42" fmla="*/ 2964125 w 3530183"/>
            <a:gd name="connsiteY42" fmla="*/ 36892 h 1224956"/>
            <a:gd name="connsiteX43" fmla="*/ 3086045 w 3530183"/>
            <a:gd name="connsiteY43" fmla="*/ 19475 h 1224956"/>
            <a:gd name="connsiteX44" fmla="*/ 3112171 w 3530183"/>
            <a:gd name="connsiteY44" fmla="*/ 10766 h 1224956"/>
            <a:gd name="connsiteX45" fmla="*/ 3425680 w 3530183"/>
            <a:gd name="connsiteY45" fmla="*/ 10766 h 1224956"/>
            <a:gd name="connsiteX46" fmla="*/ 3477931 w 3530183"/>
            <a:gd name="connsiteY46" fmla="*/ 28183 h 1224956"/>
            <a:gd name="connsiteX47" fmla="*/ 3512765 w 3530183"/>
            <a:gd name="connsiteY47" fmla="*/ 80435 h 1224956"/>
            <a:gd name="connsiteX48" fmla="*/ 3521474 w 3530183"/>
            <a:gd name="connsiteY48" fmla="*/ 115269 h 1224956"/>
            <a:gd name="connsiteX49" fmla="*/ 3530183 w 3530183"/>
            <a:gd name="connsiteY49" fmla="*/ 141395 h 1224956"/>
            <a:gd name="connsiteX50" fmla="*/ 3521474 w 3530183"/>
            <a:gd name="connsiteY50" fmla="*/ 315566 h 1224956"/>
            <a:gd name="connsiteX51" fmla="*/ 3512765 w 3530183"/>
            <a:gd name="connsiteY51" fmla="*/ 341692 h 1224956"/>
            <a:gd name="connsiteX52" fmla="*/ 3495348 w 3530183"/>
            <a:gd name="connsiteY52" fmla="*/ 367818 h 1224956"/>
            <a:gd name="connsiteX53" fmla="*/ 3477931 w 3530183"/>
            <a:gd name="connsiteY53" fmla="*/ 420069 h 1224956"/>
            <a:gd name="connsiteX54" fmla="*/ 3460514 w 3530183"/>
            <a:gd name="connsiteY54" fmla="*/ 446195 h 1224956"/>
            <a:gd name="connsiteX55" fmla="*/ 3443097 w 3530183"/>
            <a:gd name="connsiteY55" fmla="*/ 498446 h 1224956"/>
            <a:gd name="connsiteX56" fmla="*/ 3434388 w 3530183"/>
            <a:gd name="connsiteY56" fmla="*/ 524572 h 1224956"/>
            <a:gd name="connsiteX57" fmla="*/ 3390845 w 3530183"/>
            <a:gd name="connsiteY57" fmla="*/ 568115 h 1224956"/>
            <a:gd name="connsiteX58" fmla="*/ 3356011 w 3530183"/>
            <a:gd name="connsiteY58" fmla="*/ 611658 h 1224956"/>
            <a:gd name="connsiteX59" fmla="*/ 3329885 w 3530183"/>
            <a:gd name="connsiteY59" fmla="*/ 620366 h 1224956"/>
            <a:gd name="connsiteX60" fmla="*/ 3251508 w 3530183"/>
            <a:gd name="connsiteY60" fmla="*/ 681326 h 1224956"/>
            <a:gd name="connsiteX61" fmla="*/ 3225383 w 3530183"/>
            <a:gd name="connsiteY61" fmla="*/ 690035 h 1224956"/>
            <a:gd name="connsiteX62" fmla="*/ 3181840 w 3530183"/>
            <a:gd name="connsiteY62" fmla="*/ 724869 h 1224956"/>
            <a:gd name="connsiteX63" fmla="*/ 3155714 w 3530183"/>
            <a:gd name="connsiteY63" fmla="*/ 733578 h 1224956"/>
            <a:gd name="connsiteX64" fmla="*/ 3103463 w 3530183"/>
            <a:gd name="connsiteY64" fmla="*/ 768412 h 1224956"/>
            <a:gd name="connsiteX65" fmla="*/ 3086045 w 3530183"/>
            <a:gd name="connsiteY65" fmla="*/ 785829 h 1224956"/>
            <a:gd name="connsiteX66" fmla="*/ 3059920 w 3530183"/>
            <a:gd name="connsiteY66" fmla="*/ 794538 h 1224956"/>
            <a:gd name="connsiteX67" fmla="*/ 3007668 w 3530183"/>
            <a:gd name="connsiteY67" fmla="*/ 829372 h 1224956"/>
            <a:gd name="connsiteX68" fmla="*/ 2981543 w 3530183"/>
            <a:gd name="connsiteY68" fmla="*/ 846789 h 1224956"/>
            <a:gd name="connsiteX69" fmla="*/ 2929291 w 3530183"/>
            <a:gd name="connsiteY69" fmla="*/ 872915 h 1224956"/>
            <a:gd name="connsiteX70" fmla="*/ 2877040 w 3530183"/>
            <a:gd name="connsiteY70" fmla="*/ 890332 h 1224956"/>
            <a:gd name="connsiteX71" fmla="*/ 2824788 w 3530183"/>
            <a:gd name="connsiteY71" fmla="*/ 916458 h 1224956"/>
            <a:gd name="connsiteX72" fmla="*/ 2798663 w 3530183"/>
            <a:gd name="connsiteY72" fmla="*/ 933875 h 1224956"/>
            <a:gd name="connsiteX73" fmla="*/ 2781245 w 3530183"/>
            <a:gd name="connsiteY73" fmla="*/ 951292 h 1224956"/>
            <a:gd name="connsiteX74" fmla="*/ 2755120 w 3530183"/>
            <a:gd name="connsiteY74" fmla="*/ 960000 h 1224956"/>
            <a:gd name="connsiteX75" fmla="*/ 2702868 w 3530183"/>
            <a:gd name="connsiteY75" fmla="*/ 986126 h 1224956"/>
            <a:gd name="connsiteX76" fmla="*/ 2676743 w 3530183"/>
            <a:gd name="connsiteY76" fmla="*/ 1003543 h 1224956"/>
            <a:gd name="connsiteX77" fmla="*/ 2624491 w 3530183"/>
            <a:gd name="connsiteY77" fmla="*/ 1020960 h 1224956"/>
            <a:gd name="connsiteX78" fmla="*/ 2598365 w 3530183"/>
            <a:gd name="connsiteY78" fmla="*/ 1038378 h 1224956"/>
            <a:gd name="connsiteX79" fmla="*/ 2537405 w 3530183"/>
            <a:gd name="connsiteY79" fmla="*/ 1055795 h 1224956"/>
            <a:gd name="connsiteX80" fmla="*/ 2476445 w 3530183"/>
            <a:gd name="connsiteY80" fmla="*/ 1081920 h 1224956"/>
            <a:gd name="connsiteX81" fmla="*/ 2441611 w 3530183"/>
            <a:gd name="connsiteY81" fmla="*/ 1099338 h 1224956"/>
            <a:gd name="connsiteX82" fmla="*/ 2389360 w 3530183"/>
            <a:gd name="connsiteY82" fmla="*/ 1116755 h 1224956"/>
            <a:gd name="connsiteX83" fmla="*/ 2363234 w 3530183"/>
            <a:gd name="connsiteY83" fmla="*/ 1125463 h 1224956"/>
            <a:gd name="connsiteX84" fmla="*/ 2337108 w 3530183"/>
            <a:gd name="connsiteY84" fmla="*/ 1142880 h 1224956"/>
            <a:gd name="connsiteX85" fmla="*/ 2250023 w 3530183"/>
            <a:gd name="connsiteY85" fmla="*/ 1169006 h 1224956"/>
            <a:gd name="connsiteX86" fmla="*/ 2189063 w 3530183"/>
            <a:gd name="connsiteY86" fmla="*/ 1186423 h 1224956"/>
            <a:gd name="connsiteX87" fmla="*/ 2119394 w 3530183"/>
            <a:gd name="connsiteY87" fmla="*/ 1195132 h 1224956"/>
            <a:gd name="connsiteX88" fmla="*/ 2058434 w 3530183"/>
            <a:gd name="connsiteY88" fmla="*/ 1203840 h 1224956"/>
            <a:gd name="connsiteX89" fmla="*/ 1736217 w 3530183"/>
            <a:gd name="connsiteY89" fmla="*/ 1203840 h 1224956"/>
            <a:gd name="connsiteX90" fmla="*/ 1675257 w 3530183"/>
            <a:gd name="connsiteY90" fmla="*/ 1195132 h 1224956"/>
            <a:gd name="connsiteX91" fmla="*/ 1535920 w 3530183"/>
            <a:gd name="connsiteY91" fmla="*/ 1177715 h 1224956"/>
            <a:gd name="connsiteX92" fmla="*/ 1448834 w 3530183"/>
            <a:gd name="connsiteY92" fmla="*/ 1169006 h 1224956"/>
            <a:gd name="connsiteX93" fmla="*/ 1030823 w 3530183"/>
            <a:gd name="connsiteY93" fmla="*/ 1151589 h 1224956"/>
            <a:gd name="connsiteX94" fmla="*/ 813108 w 3530183"/>
            <a:gd name="connsiteY94" fmla="*/ 1134172 h 1224956"/>
            <a:gd name="connsiteX95" fmla="*/ 517017 w 3530183"/>
            <a:gd name="connsiteY95" fmla="*/ 1116755 h 1224956"/>
            <a:gd name="connsiteX96" fmla="*/ 325428 w 3530183"/>
            <a:gd name="connsiteY96" fmla="*/ 1099338 h 1224956"/>
            <a:gd name="connsiteX97" fmla="*/ 220925 w 3530183"/>
            <a:gd name="connsiteY97" fmla="*/ 1047086 h 1224956"/>
            <a:gd name="connsiteX98" fmla="*/ 194800 w 3530183"/>
            <a:gd name="connsiteY98" fmla="*/ 1029669 h 1224956"/>
            <a:gd name="connsiteX99" fmla="*/ 168674 w 3530183"/>
            <a:gd name="connsiteY99" fmla="*/ 1012252 h 1224956"/>
            <a:gd name="connsiteX100" fmla="*/ 142548 w 3530183"/>
            <a:gd name="connsiteY100" fmla="*/ 986126 h 1224956"/>
            <a:gd name="connsiteX101" fmla="*/ 90297 w 3530183"/>
            <a:gd name="connsiteY101" fmla="*/ 968709 h 1224956"/>
            <a:gd name="connsiteX102" fmla="*/ 72880 w 3530183"/>
            <a:gd name="connsiteY102" fmla="*/ 942583 h 1224956"/>
            <a:gd name="connsiteX103" fmla="*/ 3211 w 3530183"/>
            <a:gd name="connsiteY103" fmla="*/ 872915 h 1224956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  <a:cxn ang="0">
              <a:pos x="connsiteX75" y="connsiteY75"/>
            </a:cxn>
            <a:cxn ang="0">
              <a:pos x="connsiteX76" y="connsiteY76"/>
            </a:cxn>
            <a:cxn ang="0">
              <a:pos x="connsiteX77" y="connsiteY77"/>
            </a:cxn>
            <a:cxn ang="0">
              <a:pos x="connsiteX78" y="connsiteY78"/>
            </a:cxn>
            <a:cxn ang="0">
              <a:pos x="connsiteX79" y="connsiteY79"/>
            </a:cxn>
            <a:cxn ang="0">
              <a:pos x="connsiteX80" y="connsiteY80"/>
            </a:cxn>
            <a:cxn ang="0">
              <a:pos x="connsiteX81" y="connsiteY81"/>
            </a:cxn>
            <a:cxn ang="0">
              <a:pos x="connsiteX82" y="connsiteY82"/>
            </a:cxn>
            <a:cxn ang="0">
              <a:pos x="connsiteX83" y="connsiteY83"/>
            </a:cxn>
            <a:cxn ang="0">
              <a:pos x="connsiteX84" y="connsiteY84"/>
            </a:cxn>
            <a:cxn ang="0">
              <a:pos x="connsiteX85" y="connsiteY85"/>
            </a:cxn>
            <a:cxn ang="0">
              <a:pos x="connsiteX86" y="connsiteY86"/>
            </a:cxn>
            <a:cxn ang="0">
              <a:pos x="connsiteX87" y="connsiteY87"/>
            </a:cxn>
            <a:cxn ang="0">
              <a:pos x="connsiteX88" y="connsiteY88"/>
            </a:cxn>
            <a:cxn ang="0">
              <a:pos x="connsiteX89" y="connsiteY89"/>
            </a:cxn>
            <a:cxn ang="0">
              <a:pos x="connsiteX90" y="connsiteY90"/>
            </a:cxn>
            <a:cxn ang="0">
              <a:pos x="connsiteX91" y="connsiteY91"/>
            </a:cxn>
            <a:cxn ang="0">
              <a:pos x="connsiteX92" y="connsiteY92"/>
            </a:cxn>
            <a:cxn ang="0">
              <a:pos x="connsiteX93" y="connsiteY93"/>
            </a:cxn>
            <a:cxn ang="0">
              <a:pos x="connsiteX94" y="connsiteY94"/>
            </a:cxn>
            <a:cxn ang="0">
              <a:pos x="connsiteX95" y="connsiteY95"/>
            </a:cxn>
            <a:cxn ang="0">
              <a:pos x="connsiteX96" y="connsiteY96"/>
            </a:cxn>
            <a:cxn ang="0">
              <a:pos x="connsiteX97" y="connsiteY97"/>
            </a:cxn>
            <a:cxn ang="0">
              <a:pos x="connsiteX98" y="connsiteY98"/>
            </a:cxn>
            <a:cxn ang="0">
              <a:pos x="connsiteX99" y="connsiteY99"/>
            </a:cxn>
            <a:cxn ang="0">
              <a:pos x="connsiteX100" y="connsiteY100"/>
            </a:cxn>
            <a:cxn ang="0">
              <a:pos x="connsiteX101" y="connsiteY101"/>
            </a:cxn>
            <a:cxn ang="0">
              <a:pos x="connsiteX102" y="connsiteY102"/>
            </a:cxn>
            <a:cxn ang="0">
              <a:pos x="connsiteX103" y="connsiteY103"/>
            </a:cxn>
          </a:cxnLst>
          <a:rect l="l" t="t" r="r" b="b"/>
          <a:pathLst>
            <a:path w="3530183" h="1224956">
              <a:moveTo>
                <a:pt x="3211" y="872915"/>
              </a:moveTo>
              <a:cubicBezTo>
                <a:pt x="-6949" y="854046"/>
                <a:pt x="10084" y="844060"/>
                <a:pt x="11920" y="829372"/>
              </a:cubicBezTo>
              <a:cubicBezTo>
                <a:pt x="15897" y="797557"/>
                <a:pt x="13910" y="764929"/>
                <a:pt x="20628" y="733578"/>
              </a:cubicBezTo>
              <a:cubicBezTo>
                <a:pt x="24464" y="715676"/>
                <a:pt x="79608" y="665229"/>
                <a:pt x="81588" y="663909"/>
              </a:cubicBezTo>
              <a:lnTo>
                <a:pt x="133840" y="629075"/>
              </a:lnTo>
              <a:cubicBezTo>
                <a:pt x="142548" y="623269"/>
                <a:pt x="149702" y="613711"/>
                <a:pt x="159965" y="611658"/>
              </a:cubicBezTo>
              <a:lnTo>
                <a:pt x="203508" y="602949"/>
              </a:lnTo>
              <a:cubicBezTo>
                <a:pt x="212217" y="597143"/>
                <a:pt x="220070" y="589783"/>
                <a:pt x="229634" y="585532"/>
              </a:cubicBezTo>
              <a:cubicBezTo>
                <a:pt x="246411" y="578076"/>
                <a:pt x="281885" y="568115"/>
                <a:pt x="281885" y="568115"/>
              </a:cubicBezTo>
              <a:cubicBezTo>
                <a:pt x="287691" y="562309"/>
                <a:pt x="291959" y="554370"/>
                <a:pt x="299303" y="550698"/>
              </a:cubicBezTo>
              <a:cubicBezTo>
                <a:pt x="315724" y="542487"/>
                <a:pt x="333743" y="537733"/>
                <a:pt x="351554" y="533280"/>
              </a:cubicBezTo>
              <a:cubicBezTo>
                <a:pt x="392873" y="522951"/>
                <a:pt x="406228" y="518128"/>
                <a:pt x="456057" y="515863"/>
              </a:cubicBezTo>
              <a:cubicBezTo>
                <a:pt x="560492" y="511116"/>
                <a:pt x="665062" y="510058"/>
                <a:pt x="769565" y="507155"/>
              </a:cubicBezTo>
              <a:cubicBezTo>
                <a:pt x="845039" y="501349"/>
                <a:pt x="922551" y="508098"/>
                <a:pt x="995988" y="489738"/>
              </a:cubicBezTo>
              <a:cubicBezTo>
                <a:pt x="1081798" y="468285"/>
                <a:pt x="980736" y="492281"/>
                <a:pt x="1152743" y="463612"/>
              </a:cubicBezTo>
              <a:cubicBezTo>
                <a:pt x="1170160" y="460709"/>
                <a:pt x="1187680" y="458366"/>
                <a:pt x="1204994" y="454903"/>
              </a:cubicBezTo>
              <a:cubicBezTo>
                <a:pt x="1216730" y="452556"/>
                <a:pt x="1228052" y="448336"/>
                <a:pt x="1239828" y="446195"/>
              </a:cubicBezTo>
              <a:cubicBezTo>
                <a:pt x="1260023" y="442523"/>
                <a:pt x="1280541" y="440860"/>
                <a:pt x="1300788" y="437486"/>
              </a:cubicBezTo>
              <a:cubicBezTo>
                <a:pt x="1315388" y="435053"/>
                <a:pt x="1329768" y="431426"/>
                <a:pt x="1344331" y="428778"/>
              </a:cubicBezTo>
              <a:cubicBezTo>
                <a:pt x="1361704" y="425619"/>
                <a:pt x="1379166" y="422972"/>
                <a:pt x="1396583" y="420069"/>
              </a:cubicBezTo>
              <a:cubicBezTo>
                <a:pt x="1443269" y="404506"/>
                <a:pt x="1403195" y="416664"/>
                <a:pt x="1466251" y="402652"/>
              </a:cubicBezTo>
              <a:cubicBezTo>
                <a:pt x="1540169" y="386226"/>
                <a:pt x="1456359" y="400332"/>
                <a:pt x="1562045" y="385235"/>
              </a:cubicBezTo>
              <a:cubicBezTo>
                <a:pt x="1602648" y="371700"/>
                <a:pt x="1583491" y="376577"/>
                <a:pt x="1640423" y="367818"/>
              </a:cubicBezTo>
              <a:cubicBezTo>
                <a:pt x="1705053" y="357875"/>
                <a:pt x="1709607" y="358195"/>
                <a:pt x="1779760" y="350400"/>
              </a:cubicBezTo>
              <a:cubicBezTo>
                <a:pt x="1799266" y="343898"/>
                <a:pt x="1820416" y="336107"/>
                <a:pt x="1840720" y="332983"/>
              </a:cubicBezTo>
              <a:cubicBezTo>
                <a:pt x="1866701" y="328986"/>
                <a:pt x="1893041" y="327749"/>
                <a:pt x="1919097" y="324275"/>
              </a:cubicBezTo>
              <a:cubicBezTo>
                <a:pt x="1951160" y="320000"/>
                <a:pt x="1975905" y="315509"/>
                <a:pt x="2006183" y="306858"/>
              </a:cubicBezTo>
              <a:cubicBezTo>
                <a:pt x="2015009" y="304336"/>
                <a:pt x="2023307" y="299949"/>
                <a:pt x="2032308" y="298149"/>
              </a:cubicBezTo>
              <a:cubicBezTo>
                <a:pt x="2188388" y="266931"/>
                <a:pt x="2024799" y="306556"/>
                <a:pt x="2128103" y="280732"/>
              </a:cubicBezTo>
              <a:cubicBezTo>
                <a:pt x="2169505" y="253130"/>
                <a:pt x="2144297" y="266626"/>
                <a:pt x="2206480" y="245898"/>
              </a:cubicBezTo>
              <a:lnTo>
                <a:pt x="2232605" y="237189"/>
              </a:lnTo>
              <a:cubicBezTo>
                <a:pt x="2238411" y="231383"/>
                <a:pt x="2242679" y="223444"/>
                <a:pt x="2250023" y="219772"/>
              </a:cubicBezTo>
              <a:cubicBezTo>
                <a:pt x="2266444" y="211562"/>
                <a:pt x="2284857" y="208161"/>
                <a:pt x="2302274" y="202355"/>
              </a:cubicBezTo>
              <a:lnTo>
                <a:pt x="2354525" y="184938"/>
              </a:lnTo>
              <a:cubicBezTo>
                <a:pt x="2449802" y="153179"/>
                <a:pt x="2305491" y="203828"/>
                <a:pt x="2406777" y="158812"/>
              </a:cubicBezTo>
              <a:cubicBezTo>
                <a:pt x="2462503" y="134045"/>
                <a:pt x="2449545" y="147148"/>
                <a:pt x="2502571" y="132686"/>
              </a:cubicBezTo>
              <a:cubicBezTo>
                <a:pt x="2520284" y="127855"/>
                <a:pt x="2537406" y="121075"/>
                <a:pt x="2554823" y="115269"/>
              </a:cubicBezTo>
              <a:cubicBezTo>
                <a:pt x="2563531" y="112366"/>
                <a:pt x="2571893" y="108069"/>
                <a:pt x="2580948" y="106560"/>
              </a:cubicBezTo>
              <a:lnTo>
                <a:pt x="2633200" y="97852"/>
              </a:lnTo>
              <a:cubicBezTo>
                <a:pt x="2641908" y="92046"/>
                <a:pt x="2649964" y="85116"/>
                <a:pt x="2659325" y="80435"/>
              </a:cubicBezTo>
              <a:cubicBezTo>
                <a:pt x="2667536" y="76330"/>
                <a:pt x="2676490" y="73717"/>
                <a:pt x="2685451" y="71726"/>
              </a:cubicBezTo>
              <a:cubicBezTo>
                <a:pt x="2749458" y="57502"/>
                <a:pt x="2810076" y="58494"/>
                <a:pt x="2877040" y="54309"/>
              </a:cubicBezTo>
              <a:cubicBezTo>
                <a:pt x="2906068" y="48503"/>
                <a:pt x="2934750" y="40564"/>
                <a:pt x="2964125" y="36892"/>
              </a:cubicBezTo>
              <a:cubicBezTo>
                <a:pt x="3051315" y="25993"/>
                <a:pt x="3010709" y="32030"/>
                <a:pt x="3086045" y="19475"/>
              </a:cubicBezTo>
              <a:cubicBezTo>
                <a:pt x="3094754" y="16572"/>
                <a:pt x="3103169" y="12566"/>
                <a:pt x="3112171" y="10766"/>
              </a:cubicBezTo>
              <a:cubicBezTo>
                <a:pt x="3221336" y="-11067"/>
                <a:pt x="3296992" y="6329"/>
                <a:pt x="3425680" y="10766"/>
              </a:cubicBezTo>
              <a:cubicBezTo>
                <a:pt x="3443097" y="16572"/>
                <a:pt x="3467747" y="12907"/>
                <a:pt x="3477931" y="28183"/>
              </a:cubicBezTo>
              <a:lnTo>
                <a:pt x="3512765" y="80435"/>
              </a:lnTo>
              <a:cubicBezTo>
                <a:pt x="3515668" y="92046"/>
                <a:pt x="3518186" y="103761"/>
                <a:pt x="3521474" y="115269"/>
              </a:cubicBezTo>
              <a:cubicBezTo>
                <a:pt x="3523996" y="124096"/>
                <a:pt x="3530183" y="132215"/>
                <a:pt x="3530183" y="141395"/>
              </a:cubicBezTo>
              <a:cubicBezTo>
                <a:pt x="3530183" y="199525"/>
                <a:pt x="3526510" y="257655"/>
                <a:pt x="3521474" y="315566"/>
              </a:cubicBezTo>
              <a:cubicBezTo>
                <a:pt x="3520679" y="324711"/>
                <a:pt x="3516870" y="333481"/>
                <a:pt x="3512765" y="341692"/>
              </a:cubicBezTo>
              <a:cubicBezTo>
                <a:pt x="3508084" y="351053"/>
                <a:pt x="3501154" y="359109"/>
                <a:pt x="3495348" y="367818"/>
              </a:cubicBezTo>
              <a:cubicBezTo>
                <a:pt x="3489542" y="385235"/>
                <a:pt x="3488115" y="404793"/>
                <a:pt x="3477931" y="420069"/>
              </a:cubicBezTo>
              <a:cubicBezTo>
                <a:pt x="3472125" y="428778"/>
                <a:pt x="3464765" y="436631"/>
                <a:pt x="3460514" y="446195"/>
              </a:cubicBezTo>
              <a:cubicBezTo>
                <a:pt x="3453058" y="462972"/>
                <a:pt x="3448903" y="481029"/>
                <a:pt x="3443097" y="498446"/>
              </a:cubicBezTo>
              <a:cubicBezTo>
                <a:pt x="3440194" y="507155"/>
                <a:pt x="3440879" y="518081"/>
                <a:pt x="3434388" y="524572"/>
              </a:cubicBezTo>
              <a:cubicBezTo>
                <a:pt x="3419874" y="539086"/>
                <a:pt x="3402231" y="551036"/>
                <a:pt x="3390845" y="568115"/>
              </a:cubicBezTo>
              <a:cubicBezTo>
                <a:pt x="3382936" y="579979"/>
                <a:pt x="3369797" y="603387"/>
                <a:pt x="3356011" y="611658"/>
              </a:cubicBezTo>
              <a:cubicBezTo>
                <a:pt x="3348140" y="616381"/>
                <a:pt x="3338594" y="617463"/>
                <a:pt x="3329885" y="620366"/>
              </a:cubicBezTo>
              <a:cubicBezTo>
                <a:pt x="3307341" y="642910"/>
                <a:pt x="3282762" y="670907"/>
                <a:pt x="3251508" y="681326"/>
              </a:cubicBezTo>
              <a:lnTo>
                <a:pt x="3225383" y="690035"/>
              </a:lnTo>
              <a:cubicBezTo>
                <a:pt x="3209184" y="706234"/>
                <a:pt x="3203809" y="713884"/>
                <a:pt x="3181840" y="724869"/>
              </a:cubicBezTo>
              <a:cubicBezTo>
                <a:pt x="3173629" y="728974"/>
                <a:pt x="3163739" y="729120"/>
                <a:pt x="3155714" y="733578"/>
              </a:cubicBezTo>
              <a:cubicBezTo>
                <a:pt x="3137416" y="743744"/>
                <a:pt x="3118265" y="753611"/>
                <a:pt x="3103463" y="768412"/>
              </a:cubicBezTo>
              <a:cubicBezTo>
                <a:pt x="3097657" y="774218"/>
                <a:pt x="3093086" y="781605"/>
                <a:pt x="3086045" y="785829"/>
              </a:cubicBezTo>
              <a:cubicBezTo>
                <a:pt x="3078174" y="790552"/>
                <a:pt x="3067944" y="790080"/>
                <a:pt x="3059920" y="794538"/>
              </a:cubicBezTo>
              <a:cubicBezTo>
                <a:pt x="3041621" y="804704"/>
                <a:pt x="3025085" y="817761"/>
                <a:pt x="3007668" y="829372"/>
              </a:cubicBezTo>
              <a:cubicBezTo>
                <a:pt x="2998960" y="835178"/>
                <a:pt x="2991472" y="843479"/>
                <a:pt x="2981543" y="846789"/>
              </a:cubicBezTo>
              <a:cubicBezTo>
                <a:pt x="2886255" y="878553"/>
                <a:pt x="3030590" y="827894"/>
                <a:pt x="2929291" y="872915"/>
              </a:cubicBezTo>
              <a:cubicBezTo>
                <a:pt x="2912514" y="880371"/>
                <a:pt x="2892316" y="880148"/>
                <a:pt x="2877040" y="890332"/>
              </a:cubicBezTo>
              <a:cubicBezTo>
                <a:pt x="2802162" y="940250"/>
                <a:pt x="2896903" y="880400"/>
                <a:pt x="2824788" y="916458"/>
              </a:cubicBezTo>
              <a:cubicBezTo>
                <a:pt x="2815427" y="921139"/>
                <a:pt x="2806836" y="927337"/>
                <a:pt x="2798663" y="933875"/>
              </a:cubicBezTo>
              <a:cubicBezTo>
                <a:pt x="2792252" y="939004"/>
                <a:pt x="2788286" y="947068"/>
                <a:pt x="2781245" y="951292"/>
              </a:cubicBezTo>
              <a:cubicBezTo>
                <a:pt x="2773374" y="956015"/>
                <a:pt x="2763828" y="957097"/>
                <a:pt x="2755120" y="960000"/>
              </a:cubicBezTo>
              <a:cubicBezTo>
                <a:pt x="2680250" y="1009915"/>
                <a:pt x="2774975" y="950073"/>
                <a:pt x="2702868" y="986126"/>
              </a:cubicBezTo>
              <a:cubicBezTo>
                <a:pt x="2693507" y="990807"/>
                <a:pt x="2686307" y="999292"/>
                <a:pt x="2676743" y="1003543"/>
              </a:cubicBezTo>
              <a:cubicBezTo>
                <a:pt x="2659966" y="1010999"/>
                <a:pt x="2624491" y="1020960"/>
                <a:pt x="2624491" y="1020960"/>
              </a:cubicBezTo>
              <a:cubicBezTo>
                <a:pt x="2615782" y="1026766"/>
                <a:pt x="2607727" y="1033697"/>
                <a:pt x="2598365" y="1038378"/>
              </a:cubicBezTo>
              <a:cubicBezTo>
                <a:pt x="2585875" y="1044623"/>
                <a:pt x="2548561" y="1053006"/>
                <a:pt x="2537405" y="1055795"/>
              </a:cubicBezTo>
              <a:cubicBezTo>
                <a:pt x="2484459" y="1091093"/>
                <a:pt x="2540717" y="1057818"/>
                <a:pt x="2476445" y="1081920"/>
              </a:cubicBezTo>
              <a:cubicBezTo>
                <a:pt x="2464290" y="1086478"/>
                <a:pt x="2453664" y="1094516"/>
                <a:pt x="2441611" y="1099338"/>
              </a:cubicBezTo>
              <a:cubicBezTo>
                <a:pt x="2424565" y="1106157"/>
                <a:pt x="2406777" y="1110949"/>
                <a:pt x="2389360" y="1116755"/>
              </a:cubicBezTo>
              <a:lnTo>
                <a:pt x="2363234" y="1125463"/>
              </a:lnTo>
              <a:cubicBezTo>
                <a:pt x="2354525" y="1131269"/>
                <a:pt x="2346672" y="1138629"/>
                <a:pt x="2337108" y="1142880"/>
              </a:cubicBezTo>
              <a:cubicBezTo>
                <a:pt x="2299845" y="1159442"/>
                <a:pt x="2285495" y="1158871"/>
                <a:pt x="2250023" y="1169006"/>
              </a:cubicBezTo>
              <a:cubicBezTo>
                <a:pt x="2221026" y="1177291"/>
                <a:pt x="2221743" y="1180976"/>
                <a:pt x="2189063" y="1186423"/>
              </a:cubicBezTo>
              <a:cubicBezTo>
                <a:pt x="2165978" y="1190271"/>
                <a:pt x="2142592" y="1192039"/>
                <a:pt x="2119394" y="1195132"/>
              </a:cubicBezTo>
              <a:lnTo>
                <a:pt x="2058434" y="1203840"/>
              </a:lnTo>
              <a:cubicBezTo>
                <a:pt x="1940074" y="1243295"/>
                <a:pt x="2026012" y="1217976"/>
                <a:pt x="1736217" y="1203840"/>
              </a:cubicBezTo>
              <a:cubicBezTo>
                <a:pt x="1715715" y="1202840"/>
                <a:pt x="1695611" y="1197787"/>
                <a:pt x="1675257" y="1195132"/>
              </a:cubicBezTo>
              <a:cubicBezTo>
                <a:pt x="1628843" y="1189078"/>
                <a:pt x="1582495" y="1182373"/>
                <a:pt x="1535920" y="1177715"/>
              </a:cubicBezTo>
              <a:cubicBezTo>
                <a:pt x="1506891" y="1174812"/>
                <a:pt x="1477969" y="1170513"/>
                <a:pt x="1448834" y="1169006"/>
              </a:cubicBezTo>
              <a:cubicBezTo>
                <a:pt x="1309562" y="1161802"/>
                <a:pt x="1169972" y="1160866"/>
                <a:pt x="1030823" y="1151589"/>
              </a:cubicBezTo>
              <a:cubicBezTo>
                <a:pt x="871085" y="1140939"/>
                <a:pt x="943617" y="1147222"/>
                <a:pt x="813108" y="1134172"/>
              </a:cubicBezTo>
              <a:cubicBezTo>
                <a:pt x="688988" y="1103140"/>
                <a:pt x="824842" y="1134514"/>
                <a:pt x="517017" y="1116755"/>
              </a:cubicBezTo>
              <a:cubicBezTo>
                <a:pt x="452997" y="1113062"/>
                <a:pt x="325428" y="1099338"/>
                <a:pt x="325428" y="1099338"/>
              </a:cubicBezTo>
              <a:cubicBezTo>
                <a:pt x="253320" y="1075301"/>
                <a:pt x="288451" y="1092103"/>
                <a:pt x="220925" y="1047086"/>
              </a:cubicBezTo>
              <a:lnTo>
                <a:pt x="194800" y="1029669"/>
              </a:lnTo>
              <a:cubicBezTo>
                <a:pt x="186091" y="1023863"/>
                <a:pt x="176075" y="1019653"/>
                <a:pt x="168674" y="1012252"/>
              </a:cubicBezTo>
              <a:cubicBezTo>
                <a:pt x="159965" y="1003543"/>
                <a:pt x="153314" y="992107"/>
                <a:pt x="142548" y="986126"/>
              </a:cubicBezTo>
              <a:cubicBezTo>
                <a:pt x="126499" y="977210"/>
                <a:pt x="90297" y="968709"/>
                <a:pt x="90297" y="968709"/>
              </a:cubicBezTo>
              <a:cubicBezTo>
                <a:pt x="84491" y="960000"/>
                <a:pt x="79581" y="950624"/>
                <a:pt x="72880" y="942583"/>
              </a:cubicBezTo>
              <a:cubicBezTo>
                <a:pt x="34484" y="896508"/>
                <a:pt x="13371" y="891784"/>
                <a:pt x="3211" y="872915"/>
              </a:cubicBezTo>
              <a:close/>
            </a:path>
          </a:pathLst>
        </a:cu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0.12153</cdr:x>
      <cdr:y>0.53295</cdr:y>
    </cdr:from>
    <cdr:to>
      <cdr:x>0.49005</cdr:x>
      <cdr:y>0.76516</cdr:y>
    </cdr:to>
    <cdr:sp macro="" textlink="">
      <cdr:nvSpPr>
        <cdr:cNvPr id="3" name="Полилиния 2"/>
        <cdr:cNvSpPr/>
      </cdr:nvSpPr>
      <cdr:spPr>
        <a:xfrm xmlns:a="http://schemas.openxmlformats.org/drawingml/2006/main">
          <a:off x="1391901" y="3517855"/>
          <a:ext cx="4220609" cy="1532708"/>
        </a:xfrm>
        <a:custGeom xmlns:a="http://schemas.openxmlformats.org/drawingml/2006/main">
          <a:avLst/>
          <a:gdLst>
            <a:gd name="connsiteX0" fmla="*/ 2695 w 4220609"/>
            <a:gd name="connsiteY0" fmla="*/ 1454331 h 1532708"/>
            <a:gd name="connsiteX1" fmla="*/ 11404 w 4220609"/>
            <a:gd name="connsiteY1" fmla="*/ 1158240 h 1532708"/>
            <a:gd name="connsiteX2" fmla="*/ 28821 w 4220609"/>
            <a:gd name="connsiteY2" fmla="*/ 1088571 h 1532708"/>
            <a:gd name="connsiteX3" fmla="*/ 37530 w 4220609"/>
            <a:gd name="connsiteY3" fmla="*/ 1062445 h 1532708"/>
            <a:gd name="connsiteX4" fmla="*/ 72364 w 4220609"/>
            <a:gd name="connsiteY4" fmla="*/ 1010194 h 1532708"/>
            <a:gd name="connsiteX5" fmla="*/ 81073 w 4220609"/>
            <a:gd name="connsiteY5" fmla="*/ 984068 h 1532708"/>
            <a:gd name="connsiteX6" fmla="*/ 133324 w 4220609"/>
            <a:gd name="connsiteY6" fmla="*/ 931817 h 1532708"/>
            <a:gd name="connsiteX7" fmla="*/ 168158 w 4220609"/>
            <a:gd name="connsiteY7" fmla="*/ 879565 h 1532708"/>
            <a:gd name="connsiteX8" fmla="*/ 185575 w 4220609"/>
            <a:gd name="connsiteY8" fmla="*/ 853440 h 1532708"/>
            <a:gd name="connsiteX9" fmla="*/ 202993 w 4220609"/>
            <a:gd name="connsiteY9" fmla="*/ 836022 h 1532708"/>
            <a:gd name="connsiteX10" fmla="*/ 246535 w 4220609"/>
            <a:gd name="connsiteY10" fmla="*/ 792480 h 1532708"/>
            <a:gd name="connsiteX11" fmla="*/ 263953 w 4220609"/>
            <a:gd name="connsiteY11" fmla="*/ 766354 h 1532708"/>
            <a:gd name="connsiteX12" fmla="*/ 290078 w 4220609"/>
            <a:gd name="connsiteY12" fmla="*/ 748937 h 1532708"/>
            <a:gd name="connsiteX13" fmla="*/ 324913 w 4220609"/>
            <a:gd name="connsiteY13" fmla="*/ 714102 h 1532708"/>
            <a:gd name="connsiteX14" fmla="*/ 385873 w 4220609"/>
            <a:gd name="connsiteY14" fmla="*/ 644434 h 1532708"/>
            <a:gd name="connsiteX15" fmla="*/ 411998 w 4220609"/>
            <a:gd name="connsiteY15" fmla="*/ 618308 h 1532708"/>
            <a:gd name="connsiteX16" fmla="*/ 446833 w 4220609"/>
            <a:gd name="connsiteY16" fmla="*/ 592182 h 1532708"/>
            <a:gd name="connsiteX17" fmla="*/ 472958 w 4220609"/>
            <a:gd name="connsiteY17" fmla="*/ 574765 h 1532708"/>
            <a:gd name="connsiteX18" fmla="*/ 516501 w 4220609"/>
            <a:gd name="connsiteY18" fmla="*/ 531222 h 1532708"/>
            <a:gd name="connsiteX19" fmla="*/ 568753 w 4220609"/>
            <a:gd name="connsiteY19" fmla="*/ 496388 h 1532708"/>
            <a:gd name="connsiteX20" fmla="*/ 621004 w 4220609"/>
            <a:gd name="connsiteY20" fmla="*/ 452845 h 1532708"/>
            <a:gd name="connsiteX21" fmla="*/ 673255 w 4220609"/>
            <a:gd name="connsiteY21" fmla="*/ 418011 h 1532708"/>
            <a:gd name="connsiteX22" fmla="*/ 716798 w 4220609"/>
            <a:gd name="connsiteY22" fmla="*/ 374468 h 1532708"/>
            <a:gd name="connsiteX23" fmla="*/ 751633 w 4220609"/>
            <a:gd name="connsiteY23" fmla="*/ 330925 h 1532708"/>
            <a:gd name="connsiteX24" fmla="*/ 803884 w 4220609"/>
            <a:gd name="connsiteY24" fmla="*/ 296091 h 1532708"/>
            <a:gd name="connsiteX25" fmla="*/ 847427 w 4220609"/>
            <a:gd name="connsiteY25" fmla="*/ 252548 h 1532708"/>
            <a:gd name="connsiteX26" fmla="*/ 899678 w 4220609"/>
            <a:gd name="connsiteY26" fmla="*/ 209005 h 1532708"/>
            <a:gd name="connsiteX27" fmla="*/ 917095 w 4220609"/>
            <a:gd name="connsiteY27" fmla="*/ 182880 h 1532708"/>
            <a:gd name="connsiteX28" fmla="*/ 986764 w 4220609"/>
            <a:gd name="connsiteY28" fmla="*/ 130628 h 1532708"/>
            <a:gd name="connsiteX29" fmla="*/ 1012890 w 4220609"/>
            <a:gd name="connsiteY29" fmla="*/ 113211 h 1532708"/>
            <a:gd name="connsiteX30" fmla="*/ 1030307 w 4220609"/>
            <a:gd name="connsiteY30" fmla="*/ 87085 h 1532708"/>
            <a:gd name="connsiteX31" fmla="*/ 1056433 w 4220609"/>
            <a:gd name="connsiteY31" fmla="*/ 78377 h 1532708"/>
            <a:gd name="connsiteX32" fmla="*/ 1082558 w 4220609"/>
            <a:gd name="connsiteY32" fmla="*/ 60960 h 1532708"/>
            <a:gd name="connsiteX33" fmla="*/ 1099975 w 4220609"/>
            <a:gd name="connsiteY33" fmla="*/ 43542 h 1532708"/>
            <a:gd name="connsiteX34" fmla="*/ 1152227 w 4220609"/>
            <a:gd name="connsiteY34" fmla="*/ 26125 h 1532708"/>
            <a:gd name="connsiteX35" fmla="*/ 1178353 w 4220609"/>
            <a:gd name="connsiteY35" fmla="*/ 17417 h 1532708"/>
            <a:gd name="connsiteX36" fmla="*/ 1204478 w 4220609"/>
            <a:gd name="connsiteY36" fmla="*/ 8708 h 1532708"/>
            <a:gd name="connsiteX37" fmla="*/ 1291564 w 4220609"/>
            <a:gd name="connsiteY37" fmla="*/ 0 h 1532708"/>
            <a:gd name="connsiteX38" fmla="*/ 1622490 w 4220609"/>
            <a:gd name="connsiteY38" fmla="*/ 8708 h 1532708"/>
            <a:gd name="connsiteX39" fmla="*/ 1692158 w 4220609"/>
            <a:gd name="connsiteY39" fmla="*/ 26125 h 1532708"/>
            <a:gd name="connsiteX40" fmla="*/ 1735701 w 4220609"/>
            <a:gd name="connsiteY40" fmla="*/ 34834 h 1532708"/>
            <a:gd name="connsiteX41" fmla="*/ 1805370 w 4220609"/>
            <a:gd name="connsiteY41" fmla="*/ 43542 h 1532708"/>
            <a:gd name="connsiteX42" fmla="*/ 1935998 w 4220609"/>
            <a:gd name="connsiteY42" fmla="*/ 60960 h 1532708"/>
            <a:gd name="connsiteX43" fmla="*/ 2397553 w 4220609"/>
            <a:gd name="connsiteY43" fmla="*/ 78377 h 1532708"/>
            <a:gd name="connsiteX44" fmla="*/ 2536890 w 4220609"/>
            <a:gd name="connsiteY44" fmla="*/ 87085 h 1532708"/>
            <a:gd name="connsiteX45" fmla="*/ 2684935 w 4220609"/>
            <a:gd name="connsiteY45" fmla="*/ 104502 h 1532708"/>
            <a:gd name="connsiteX46" fmla="*/ 2737187 w 4220609"/>
            <a:gd name="connsiteY46" fmla="*/ 113211 h 1532708"/>
            <a:gd name="connsiteX47" fmla="*/ 2798147 w 4220609"/>
            <a:gd name="connsiteY47" fmla="*/ 121920 h 1532708"/>
            <a:gd name="connsiteX48" fmla="*/ 2824273 w 4220609"/>
            <a:gd name="connsiteY48" fmla="*/ 130628 h 1532708"/>
            <a:gd name="connsiteX49" fmla="*/ 2911358 w 4220609"/>
            <a:gd name="connsiteY49" fmla="*/ 139337 h 1532708"/>
            <a:gd name="connsiteX50" fmla="*/ 2989735 w 4220609"/>
            <a:gd name="connsiteY50" fmla="*/ 148045 h 1532708"/>
            <a:gd name="connsiteX51" fmla="*/ 3033278 w 4220609"/>
            <a:gd name="connsiteY51" fmla="*/ 156754 h 1532708"/>
            <a:gd name="connsiteX52" fmla="*/ 3059404 w 4220609"/>
            <a:gd name="connsiteY52" fmla="*/ 165462 h 1532708"/>
            <a:gd name="connsiteX53" fmla="*/ 3129073 w 4220609"/>
            <a:gd name="connsiteY53" fmla="*/ 174171 h 1532708"/>
            <a:gd name="connsiteX54" fmla="*/ 3268410 w 4220609"/>
            <a:gd name="connsiteY54" fmla="*/ 191588 h 1532708"/>
            <a:gd name="connsiteX55" fmla="*/ 3338078 w 4220609"/>
            <a:gd name="connsiteY55" fmla="*/ 209005 h 1532708"/>
            <a:gd name="connsiteX56" fmla="*/ 3459998 w 4220609"/>
            <a:gd name="connsiteY56" fmla="*/ 226422 h 1532708"/>
            <a:gd name="connsiteX57" fmla="*/ 3529667 w 4220609"/>
            <a:gd name="connsiteY57" fmla="*/ 243840 h 1532708"/>
            <a:gd name="connsiteX58" fmla="*/ 3625461 w 4220609"/>
            <a:gd name="connsiteY58" fmla="*/ 261257 h 1532708"/>
            <a:gd name="connsiteX59" fmla="*/ 3747381 w 4220609"/>
            <a:gd name="connsiteY59" fmla="*/ 296091 h 1532708"/>
            <a:gd name="connsiteX60" fmla="*/ 3860593 w 4220609"/>
            <a:gd name="connsiteY60" fmla="*/ 322217 h 1532708"/>
            <a:gd name="connsiteX61" fmla="*/ 3912844 w 4220609"/>
            <a:gd name="connsiteY61" fmla="*/ 339634 h 1532708"/>
            <a:gd name="connsiteX62" fmla="*/ 3965095 w 4220609"/>
            <a:gd name="connsiteY62" fmla="*/ 357051 h 1532708"/>
            <a:gd name="connsiteX63" fmla="*/ 3991221 w 4220609"/>
            <a:gd name="connsiteY63" fmla="*/ 365760 h 1532708"/>
            <a:gd name="connsiteX64" fmla="*/ 4017347 w 4220609"/>
            <a:gd name="connsiteY64" fmla="*/ 383177 h 1532708"/>
            <a:gd name="connsiteX65" fmla="*/ 4069598 w 4220609"/>
            <a:gd name="connsiteY65" fmla="*/ 400594 h 1532708"/>
            <a:gd name="connsiteX66" fmla="*/ 4147975 w 4220609"/>
            <a:gd name="connsiteY66" fmla="*/ 461554 h 1532708"/>
            <a:gd name="connsiteX67" fmla="*/ 4200227 w 4220609"/>
            <a:gd name="connsiteY67" fmla="*/ 505097 h 1532708"/>
            <a:gd name="connsiteX68" fmla="*/ 4200227 w 4220609"/>
            <a:gd name="connsiteY68" fmla="*/ 775062 h 1532708"/>
            <a:gd name="connsiteX69" fmla="*/ 4165393 w 4220609"/>
            <a:gd name="connsiteY69" fmla="*/ 836022 h 1532708"/>
            <a:gd name="connsiteX70" fmla="*/ 4130558 w 4220609"/>
            <a:gd name="connsiteY70" fmla="*/ 896982 h 1532708"/>
            <a:gd name="connsiteX71" fmla="*/ 4121850 w 4220609"/>
            <a:gd name="connsiteY71" fmla="*/ 923108 h 1532708"/>
            <a:gd name="connsiteX72" fmla="*/ 4087015 w 4220609"/>
            <a:gd name="connsiteY72" fmla="*/ 966651 h 1532708"/>
            <a:gd name="connsiteX73" fmla="*/ 4060890 w 4220609"/>
            <a:gd name="connsiteY73" fmla="*/ 1018902 h 1532708"/>
            <a:gd name="connsiteX74" fmla="*/ 4043473 w 4220609"/>
            <a:gd name="connsiteY74" fmla="*/ 1036320 h 1532708"/>
            <a:gd name="connsiteX75" fmla="*/ 3999930 w 4220609"/>
            <a:gd name="connsiteY75" fmla="*/ 1105988 h 1532708"/>
            <a:gd name="connsiteX76" fmla="*/ 3947678 w 4220609"/>
            <a:gd name="connsiteY76" fmla="*/ 1149531 h 1532708"/>
            <a:gd name="connsiteX77" fmla="*/ 3921553 w 4220609"/>
            <a:gd name="connsiteY77" fmla="*/ 1166948 h 1532708"/>
            <a:gd name="connsiteX78" fmla="*/ 3851884 w 4220609"/>
            <a:gd name="connsiteY78" fmla="*/ 1219200 h 1532708"/>
            <a:gd name="connsiteX79" fmla="*/ 3825758 w 4220609"/>
            <a:gd name="connsiteY79" fmla="*/ 1227908 h 1532708"/>
            <a:gd name="connsiteX80" fmla="*/ 3773507 w 4220609"/>
            <a:gd name="connsiteY80" fmla="*/ 1254034 h 1532708"/>
            <a:gd name="connsiteX81" fmla="*/ 3738673 w 4220609"/>
            <a:gd name="connsiteY81" fmla="*/ 1262742 h 1532708"/>
            <a:gd name="connsiteX82" fmla="*/ 3660295 w 4220609"/>
            <a:gd name="connsiteY82" fmla="*/ 1288868 h 1532708"/>
            <a:gd name="connsiteX83" fmla="*/ 3599335 w 4220609"/>
            <a:gd name="connsiteY83" fmla="*/ 1306285 h 1532708"/>
            <a:gd name="connsiteX84" fmla="*/ 3512250 w 4220609"/>
            <a:gd name="connsiteY84" fmla="*/ 1323702 h 1532708"/>
            <a:gd name="connsiteX85" fmla="*/ 3486124 w 4220609"/>
            <a:gd name="connsiteY85" fmla="*/ 1341120 h 1532708"/>
            <a:gd name="connsiteX86" fmla="*/ 3416455 w 4220609"/>
            <a:gd name="connsiteY86" fmla="*/ 1358537 h 1532708"/>
            <a:gd name="connsiteX87" fmla="*/ 3381621 w 4220609"/>
            <a:gd name="connsiteY87" fmla="*/ 1375954 h 1532708"/>
            <a:gd name="connsiteX88" fmla="*/ 3242284 w 4220609"/>
            <a:gd name="connsiteY88" fmla="*/ 1402080 h 1532708"/>
            <a:gd name="connsiteX89" fmla="*/ 3146490 w 4220609"/>
            <a:gd name="connsiteY89" fmla="*/ 1419497 h 1532708"/>
            <a:gd name="connsiteX90" fmla="*/ 2240798 w 4220609"/>
            <a:gd name="connsiteY90" fmla="*/ 1410788 h 1532708"/>
            <a:gd name="connsiteX91" fmla="*/ 2145004 w 4220609"/>
            <a:gd name="connsiteY91" fmla="*/ 1393371 h 1532708"/>
            <a:gd name="connsiteX92" fmla="*/ 1988250 w 4220609"/>
            <a:gd name="connsiteY92" fmla="*/ 1384662 h 1532708"/>
            <a:gd name="connsiteX93" fmla="*/ 1883747 w 4220609"/>
            <a:gd name="connsiteY93" fmla="*/ 1375954 h 1532708"/>
            <a:gd name="connsiteX94" fmla="*/ 1099975 w 4220609"/>
            <a:gd name="connsiteY94" fmla="*/ 1375954 h 1532708"/>
            <a:gd name="connsiteX95" fmla="*/ 943221 w 4220609"/>
            <a:gd name="connsiteY95" fmla="*/ 1393371 h 1532708"/>
            <a:gd name="connsiteX96" fmla="*/ 890970 w 4220609"/>
            <a:gd name="connsiteY96" fmla="*/ 1402080 h 1532708"/>
            <a:gd name="connsiteX97" fmla="*/ 864844 w 4220609"/>
            <a:gd name="connsiteY97" fmla="*/ 1410788 h 1532708"/>
            <a:gd name="connsiteX98" fmla="*/ 786467 w 4220609"/>
            <a:gd name="connsiteY98" fmla="*/ 1428205 h 1532708"/>
            <a:gd name="connsiteX99" fmla="*/ 708090 w 4220609"/>
            <a:gd name="connsiteY99" fmla="*/ 1436914 h 1532708"/>
            <a:gd name="connsiteX100" fmla="*/ 647130 w 4220609"/>
            <a:gd name="connsiteY100" fmla="*/ 1445622 h 1532708"/>
            <a:gd name="connsiteX101" fmla="*/ 621004 w 4220609"/>
            <a:gd name="connsiteY101" fmla="*/ 1454331 h 1532708"/>
            <a:gd name="connsiteX102" fmla="*/ 516501 w 4220609"/>
            <a:gd name="connsiteY102" fmla="*/ 1471748 h 1532708"/>
            <a:gd name="connsiteX103" fmla="*/ 394581 w 4220609"/>
            <a:gd name="connsiteY103" fmla="*/ 1497874 h 1532708"/>
            <a:gd name="connsiteX104" fmla="*/ 359747 w 4220609"/>
            <a:gd name="connsiteY104" fmla="*/ 1506582 h 1532708"/>
            <a:gd name="connsiteX105" fmla="*/ 290078 w 4220609"/>
            <a:gd name="connsiteY105" fmla="*/ 1515291 h 1532708"/>
            <a:gd name="connsiteX106" fmla="*/ 168158 w 4220609"/>
            <a:gd name="connsiteY106" fmla="*/ 1532708 h 1532708"/>
            <a:gd name="connsiteX107" fmla="*/ 72364 w 4220609"/>
            <a:gd name="connsiteY107" fmla="*/ 1524000 h 1532708"/>
            <a:gd name="connsiteX108" fmla="*/ 54947 w 4220609"/>
            <a:gd name="connsiteY108" fmla="*/ 1506582 h 1532708"/>
            <a:gd name="connsiteX109" fmla="*/ 2695 w 4220609"/>
            <a:gd name="connsiteY109" fmla="*/ 1454331 h 1532708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  <a:cxn ang="0">
              <a:pos x="connsiteX75" y="connsiteY75"/>
            </a:cxn>
            <a:cxn ang="0">
              <a:pos x="connsiteX76" y="connsiteY76"/>
            </a:cxn>
            <a:cxn ang="0">
              <a:pos x="connsiteX77" y="connsiteY77"/>
            </a:cxn>
            <a:cxn ang="0">
              <a:pos x="connsiteX78" y="connsiteY78"/>
            </a:cxn>
            <a:cxn ang="0">
              <a:pos x="connsiteX79" y="connsiteY79"/>
            </a:cxn>
            <a:cxn ang="0">
              <a:pos x="connsiteX80" y="connsiteY80"/>
            </a:cxn>
            <a:cxn ang="0">
              <a:pos x="connsiteX81" y="connsiteY81"/>
            </a:cxn>
            <a:cxn ang="0">
              <a:pos x="connsiteX82" y="connsiteY82"/>
            </a:cxn>
            <a:cxn ang="0">
              <a:pos x="connsiteX83" y="connsiteY83"/>
            </a:cxn>
            <a:cxn ang="0">
              <a:pos x="connsiteX84" y="connsiteY84"/>
            </a:cxn>
            <a:cxn ang="0">
              <a:pos x="connsiteX85" y="connsiteY85"/>
            </a:cxn>
            <a:cxn ang="0">
              <a:pos x="connsiteX86" y="connsiteY86"/>
            </a:cxn>
            <a:cxn ang="0">
              <a:pos x="connsiteX87" y="connsiteY87"/>
            </a:cxn>
            <a:cxn ang="0">
              <a:pos x="connsiteX88" y="connsiteY88"/>
            </a:cxn>
            <a:cxn ang="0">
              <a:pos x="connsiteX89" y="connsiteY89"/>
            </a:cxn>
            <a:cxn ang="0">
              <a:pos x="connsiteX90" y="connsiteY90"/>
            </a:cxn>
            <a:cxn ang="0">
              <a:pos x="connsiteX91" y="connsiteY91"/>
            </a:cxn>
            <a:cxn ang="0">
              <a:pos x="connsiteX92" y="connsiteY92"/>
            </a:cxn>
            <a:cxn ang="0">
              <a:pos x="connsiteX93" y="connsiteY93"/>
            </a:cxn>
            <a:cxn ang="0">
              <a:pos x="connsiteX94" y="connsiteY94"/>
            </a:cxn>
            <a:cxn ang="0">
              <a:pos x="connsiteX95" y="connsiteY95"/>
            </a:cxn>
            <a:cxn ang="0">
              <a:pos x="connsiteX96" y="connsiteY96"/>
            </a:cxn>
            <a:cxn ang="0">
              <a:pos x="connsiteX97" y="connsiteY97"/>
            </a:cxn>
            <a:cxn ang="0">
              <a:pos x="connsiteX98" y="connsiteY98"/>
            </a:cxn>
            <a:cxn ang="0">
              <a:pos x="connsiteX99" y="connsiteY99"/>
            </a:cxn>
            <a:cxn ang="0">
              <a:pos x="connsiteX100" y="connsiteY100"/>
            </a:cxn>
            <a:cxn ang="0">
              <a:pos x="connsiteX101" y="connsiteY101"/>
            </a:cxn>
            <a:cxn ang="0">
              <a:pos x="connsiteX102" y="connsiteY102"/>
            </a:cxn>
            <a:cxn ang="0">
              <a:pos x="connsiteX103" y="connsiteY103"/>
            </a:cxn>
            <a:cxn ang="0">
              <a:pos x="connsiteX104" y="connsiteY104"/>
            </a:cxn>
            <a:cxn ang="0">
              <a:pos x="connsiteX105" y="connsiteY105"/>
            </a:cxn>
            <a:cxn ang="0">
              <a:pos x="connsiteX106" y="connsiteY106"/>
            </a:cxn>
            <a:cxn ang="0">
              <a:pos x="connsiteX107" y="connsiteY107"/>
            </a:cxn>
            <a:cxn ang="0">
              <a:pos x="connsiteX108" y="connsiteY108"/>
            </a:cxn>
            <a:cxn ang="0">
              <a:pos x="connsiteX109" y="connsiteY109"/>
            </a:cxn>
          </a:cxnLst>
          <a:rect l="l" t="t" r="r" b="b"/>
          <a:pathLst>
            <a:path w="4220609" h="1532708">
              <a:moveTo>
                <a:pt x="2695" y="1454331"/>
              </a:moveTo>
              <a:cubicBezTo>
                <a:pt x="-4562" y="1396274"/>
                <a:pt x="4369" y="1256729"/>
                <a:pt x="11404" y="1158240"/>
              </a:cubicBezTo>
              <a:cubicBezTo>
                <a:pt x="13110" y="1134363"/>
                <a:pt x="21251" y="1111280"/>
                <a:pt x="28821" y="1088571"/>
              </a:cubicBezTo>
              <a:cubicBezTo>
                <a:pt x="31724" y="1079862"/>
                <a:pt x="33072" y="1070470"/>
                <a:pt x="37530" y="1062445"/>
              </a:cubicBezTo>
              <a:cubicBezTo>
                <a:pt x="47696" y="1044147"/>
                <a:pt x="65744" y="1030052"/>
                <a:pt x="72364" y="1010194"/>
              </a:cubicBezTo>
              <a:cubicBezTo>
                <a:pt x="75267" y="1001485"/>
                <a:pt x="75437" y="991314"/>
                <a:pt x="81073" y="984068"/>
              </a:cubicBezTo>
              <a:cubicBezTo>
                <a:pt x="96195" y="964625"/>
                <a:pt x="119661" y="952312"/>
                <a:pt x="133324" y="931817"/>
              </a:cubicBezTo>
              <a:lnTo>
                <a:pt x="168158" y="879565"/>
              </a:lnTo>
              <a:cubicBezTo>
                <a:pt x="173964" y="870857"/>
                <a:pt x="178174" y="860841"/>
                <a:pt x="185575" y="853440"/>
              </a:cubicBezTo>
              <a:cubicBezTo>
                <a:pt x="191381" y="847634"/>
                <a:pt x="197864" y="842434"/>
                <a:pt x="202993" y="836022"/>
              </a:cubicBezTo>
              <a:cubicBezTo>
                <a:pt x="236169" y="794553"/>
                <a:pt x="201749" y="822338"/>
                <a:pt x="246535" y="792480"/>
              </a:cubicBezTo>
              <a:cubicBezTo>
                <a:pt x="252341" y="783771"/>
                <a:pt x="256552" y="773755"/>
                <a:pt x="263953" y="766354"/>
              </a:cubicBezTo>
              <a:cubicBezTo>
                <a:pt x="271354" y="758953"/>
                <a:pt x="283540" y="757110"/>
                <a:pt x="290078" y="748937"/>
              </a:cubicBezTo>
              <a:cubicBezTo>
                <a:pt x="323857" y="706713"/>
                <a:pt x="267912" y="733103"/>
                <a:pt x="324913" y="714102"/>
              </a:cubicBezTo>
              <a:cubicBezTo>
                <a:pt x="353717" y="670897"/>
                <a:pt x="334928" y="695380"/>
                <a:pt x="385873" y="644434"/>
              </a:cubicBezTo>
              <a:cubicBezTo>
                <a:pt x="394581" y="635725"/>
                <a:pt x="402145" y="625697"/>
                <a:pt x="411998" y="618308"/>
              </a:cubicBezTo>
              <a:cubicBezTo>
                <a:pt x="423610" y="609599"/>
                <a:pt x="435022" y="600618"/>
                <a:pt x="446833" y="592182"/>
              </a:cubicBezTo>
              <a:cubicBezTo>
                <a:pt x="455350" y="586099"/>
                <a:pt x="465081" y="581657"/>
                <a:pt x="472958" y="574765"/>
              </a:cubicBezTo>
              <a:cubicBezTo>
                <a:pt x="488406" y="561248"/>
                <a:pt x="499422" y="542608"/>
                <a:pt x="516501" y="531222"/>
              </a:cubicBezTo>
              <a:cubicBezTo>
                <a:pt x="533918" y="519611"/>
                <a:pt x="553951" y="511190"/>
                <a:pt x="568753" y="496388"/>
              </a:cubicBezTo>
              <a:cubicBezTo>
                <a:pt x="645059" y="420079"/>
                <a:pt x="548274" y="513451"/>
                <a:pt x="621004" y="452845"/>
              </a:cubicBezTo>
              <a:cubicBezTo>
                <a:pt x="664494" y="416605"/>
                <a:pt x="627343" y="433316"/>
                <a:pt x="673255" y="418011"/>
              </a:cubicBezTo>
              <a:cubicBezTo>
                <a:pt x="719707" y="348336"/>
                <a:pt x="658737" y="432530"/>
                <a:pt x="716798" y="374468"/>
              </a:cubicBezTo>
              <a:cubicBezTo>
                <a:pt x="751079" y="340186"/>
                <a:pt x="717157" y="356782"/>
                <a:pt x="751633" y="330925"/>
              </a:cubicBezTo>
              <a:cubicBezTo>
                <a:pt x="768379" y="318366"/>
                <a:pt x="803884" y="296091"/>
                <a:pt x="803884" y="296091"/>
              </a:cubicBezTo>
              <a:cubicBezTo>
                <a:pt x="835815" y="248193"/>
                <a:pt x="803884" y="288834"/>
                <a:pt x="847427" y="252548"/>
              </a:cubicBezTo>
              <a:cubicBezTo>
                <a:pt x="914486" y="196666"/>
                <a:pt x="834810" y="252251"/>
                <a:pt x="899678" y="209005"/>
              </a:cubicBezTo>
              <a:cubicBezTo>
                <a:pt x="905484" y="200297"/>
                <a:pt x="910557" y="191053"/>
                <a:pt x="917095" y="182880"/>
              </a:cubicBezTo>
              <a:cubicBezTo>
                <a:pt x="935507" y="159866"/>
                <a:pt x="962882" y="146549"/>
                <a:pt x="986764" y="130628"/>
              </a:cubicBezTo>
              <a:lnTo>
                <a:pt x="1012890" y="113211"/>
              </a:lnTo>
              <a:cubicBezTo>
                <a:pt x="1018696" y="104502"/>
                <a:pt x="1022134" y="93623"/>
                <a:pt x="1030307" y="87085"/>
              </a:cubicBezTo>
              <a:cubicBezTo>
                <a:pt x="1037475" y="81351"/>
                <a:pt x="1048222" y="82482"/>
                <a:pt x="1056433" y="78377"/>
              </a:cubicBezTo>
              <a:cubicBezTo>
                <a:pt x="1065794" y="73696"/>
                <a:pt x="1074385" y="67498"/>
                <a:pt x="1082558" y="60960"/>
              </a:cubicBezTo>
              <a:cubicBezTo>
                <a:pt x="1088969" y="55831"/>
                <a:pt x="1092631" y="47214"/>
                <a:pt x="1099975" y="43542"/>
              </a:cubicBezTo>
              <a:cubicBezTo>
                <a:pt x="1116396" y="35331"/>
                <a:pt x="1134810" y="31931"/>
                <a:pt x="1152227" y="26125"/>
              </a:cubicBezTo>
              <a:lnTo>
                <a:pt x="1178353" y="17417"/>
              </a:lnTo>
              <a:cubicBezTo>
                <a:pt x="1187061" y="14514"/>
                <a:pt x="1195344" y="9621"/>
                <a:pt x="1204478" y="8708"/>
              </a:cubicBezTo>
              <a:lnTo>
                <a:pt x="1291564" y="0"/>
              </a:lnTo>
              <a:cubicBezTo>
                <a:pt x="1401873" y="2903"/>
                <a:pt x="1512262" y="3581"/>
                <a:pt x="1622490" y="8708"/>
              </a:cubicBezTo>
              <a:cubicBezTo>
                <a:pt x="1661919" y="10542"/>
                <a:pt x="1660124" y="18116"/>
                <a:pt x="1692158" y="26125"/>
              </a:cubicBezTo>
              <a:cubicBezTo>
                <a:pt x="1706518" y="29715"/>
                <a:pt x="1721071" y="32583"/>
                <a:pt x="1735701" y="34834"/>
              </a:cubicBezTo>
              <a:cubicBezTo>
                <a:pt x="1758833" y="38393"/>
                <a:pt x="1782172" y="40449"/>
                <a:pt x="1805370" y="43542"/>
              </a:cubicBezTo>
              <a:cubicBezTo>
                <a:pt x="1844930" y="48817"/>
                <a:pt x="1896777" y="57395"/>
                <a:pt x="1935998" y="60960"/>
              </a:cubicBezTo>
              <a:cubicBezTo>
                <a:pt x="2100757" y="75938"/>
                <a:pt x="2212095" y="73621"/>
                <a:pt x="2397553" y="78377"/>
              </a:cubicBezTo>
              <a:lnTo>
                <a:pt x="2536890" y="87085"/>
              </a:lnTo>
              <a:cubicBezTo>
                <a:pt x="2557648" y="88746"/>
                <a:pt x="2661192" y="101110"/>
                <a:pt x="2684935" y="104502"/>
              </a:cubicBezTo>
              <a:cubicBezTo>
                <a:pt x="2702415" y="106999"/>
                <a:pt x="2719735" y="110526"/>
                <a:pt x="2737187" y="113211"/>
              </a:cubicBezTo>
              <a:cubicBezTo>
                <a:pt x="2757475" y="116332"/>
                <a:pt x="2777827" y="119017"/>
                <a:pt x="2798147" y="121920"/>
              </a:cubicBezTo>
              <a:cubicBezTo>
                <a:pt x="2806856" y="124823"/>
                <a:pt x="2815200" y="129232"/>
                <a:pt x="2824273" y="130628"/>
              </a:cubicBezTo>
              <a:cubicBezTo>
                <a:pt x="2853107" y="135064"/>
                <a:pt x="2882345" y="136283"/>
                <a:pt x="2911358" y="139337"/>
              </a:cubicBezTo>
              <a:cubicBezTo>
                <a:pt x="2937500" y="142089"/>
                <a:pt x="2963713" y="144328"/>
                <a:pt x="2989735" y="148045"/>
              </a:cubicBezTo>
              <a:cubicBezTo>
                <a:pt x="3004388" y="150138"/>
                <a:pt x="3018918" y="153164"/>
                <a:pt x="3033278" y="156754"/>
              </a:cubicBezTo>
              <a:cubicBezTo>
                <a:pt x="3042184" y="158980"/>
                <a:pt x="3050372" y="163820"/>
                <a:pt x="3059404" y="165462"/>
              </a:cubicBezTo>
              <a:cubicBezTo>
                <a:pt x="3082430" y="169649"/>
                <a:pt x="3105905" y="170861"/>
                <a:pt x="3129073" y="174171"/>
              </a:cubicBezTo>
              <a:cubicBezTo>
                <a:pt x="3255106" y="192177"/>
                <a:pt x="3089396" y="173688"/>
                <a:pt x="3268410" y="191588"/>
              </a:cubicBezTo>
              <a:cubicBezTo>
                <a:pt x="3291633" y="197394"/>
                <a:pt x="3314466" y="205070"/>
                <a:pt x="3338078" y="209005"/>
              </a:cubicBezTo>
              <a:cubicBezTo>
                <a:pt x="3413415" y="221562"/>
                <a:pt x="3372809" y="215524"/>
                <a:pt x="3459998" y="226422"/>
              </a:cubicBezTo>
              <a:cubicBezTo>
                <a:pt x="3483221" y="232228"/>
                <a:pt x="3505970" y="240455"/>
                <a:pt x="3529667" y="243840"/>
              </a:cubicBezTo>
              <a:cubicBezTo>
                <a:pt x="3572610" y="249974"/>
                <a:pt x="3588128" y="250057"/>
                <a:pt x="3625461" y="261257"/>
              </a:cubicBezTo>
              <a:cubicBezTo>
                <a:pt x="3691861" y="281177"/>
                <a:pt x="3671064" y="280827"/>
                <a:pt x="3747381" y="296091"/>
              </a:cubicBezTo>
              <a:cubicBezTo>
                <a:pt x="3781919" y="302999"/>
                <a:pt x="3829088" y="311715"/>
                <a:pt x="3860593" y="322217"/>
              </a:cubicBezTo>
              <a:lnTo>
                <a:pt x="3912844" y="339634"/>
              </a:lnTo>
              <a:lnTo>
                <a:pt x="3965095" y="357051"/>
              </a:lnTo>
              <a:cubicBezTo>
                <a:pt x="3973804" y="359954"/>
                <a:pt x="3983583" y="360668"/>
                <a:pt x="3991221" y="365760"/>
              </a:cubicBezTo>
              <a:cubicBezTo>
                <a:pt x="3999930" y="371566"/>
                <a:pt x="4007783" y="378926"/>
                <a:pt x="4017347" y="383177"/>
              </a:cubicBezTo>
              <a:cubicBezTo>
                <a:pt x="4034124" y="390633"/>
                <a:pt x="4054322" y="390410"/>
                <a:pt x="4069598" y="400594"/>
              </a:cubicBezTo>
              <a:cubicBezTo>
                <a:pt x="4201663" y="488635"/>
                <a:pt x="4066120" y="393341"/>
                <a:pt x="4147975" y="461554"/>
              </a:cubicBezTo>
              <a:cubicBezTo>
                <a:pt x="4220729" y="522183"/>
                <a:pt x="4123891" y="428761"/>
                <a:pt x="4200227" y="505097"/>
              </a:cubicBezTo>
              <a:cubicBezTo>
                <a:pt x="4233360" y="604500"/>
                <a:pt x="4220723" y="556431"/>
                <a:pt x="4200227" y="775062"/>
              </a:cubicBezTo>
              <a:cubicBezTo>
                <a:pt x="4198465" y="793856"/>
                <a:pt x="4173617" y="819575"/>
                <a:pt x="4165393" y="836022"/>
              </a:cubicBezTo>
              <a:cubicBezTo>
                <a:pt x="4132147" y="902513"/>
                <a:pt x="4193731" y="812753"/>
                <a:pt x="4130558" y="896982"/>
              </a:cubicBezTo>
              <a:cubicBezTo>
                <a:pt x="4127655" y="905691"/>
                <a:pt x="4125955" y="914897"/>
                <a:pt x="4121850" y="923108"/>
              </a:cubicBezTo>
              <a:cubicBezTo>
                <a:pt x="4110864" y="945081"/>
                <a:pt x="4103216" y="950451"/>
                <a:pt x="4087015" y="966651"/>
              </a:cubicBezTo>
              <a:cubicBezTo>
                <a:pt x="4077817" y="994247"/>
                <a:pt x="4080184" y="994784"/>
                <a:pt x="4060890" y="1018902"/>
              </a:cubicBezTo>
              <a:cubicBezTo>
                <a:pt x="4055761" y="1025313"/>
                <a:pt x="4048182" y="1029594"/>
                <a:pt x="4043473" y="1036320"/>
              </a:cubicBezTo>
              <a:cubicBezTo>
                <a:pt x="4027769" y="1058755"/>
                <a:pt x="4022716" y="1090798"/>
                <a:pt x="3999930" y="1105988"/>
              </a:cubicBezTo>
              <a:cubicBezTo>
                <a:pt x="3935070" y="1149227"/>
                <a:pt x="4014725" y="1093658"/>
                <a:pt x="3947678" y="1149531"/>
              </a:cubicBezTo>
              <a:cubicBezTo>
                <a:pt x="3939638" y="1156231"/>
                <a:pt x="3929726" y="1160410"/>
                <a:pt x="3921553" y="1166948"/>
              </a:cubicBezTo>
              <a:cubicBezTo>
                <a:pt x="3892083" y="1190524"/>
                <a:pt x="3903955" y="1201844"/>
                <a:pt x="3851884" y="1219200"/>
              </a:cubicBezTo>
              <a:cubicBezTo>
                <a:pt x="3843175" y="1222103"/>
                <a:pt x="3834146" y="1224180"/>
                <a:pt x="3825758" y="1227908"/>
              </a:cubicBezTo>
              <a:cubicBezTo>
                <a:pt x="3807963" y="1235817"/>
                <a:pt x="3791587" y="1246802"/>
                <a:pt x="3773507" y="1254034"/>
              </a:cubicBezTo>
              <a:cubicBezTo>
                <a:pt x="3762394" y="1258479"/>
                <a:pt x="3750112" y="1259222"/>
                <a:pt x="3738673" y="1262742"/>
              </a:cubicBezTo>
              <a:cubicBezTo>
                <a:pt x="3712352" y="1270841"/>
                <a:pt x="3686421" y="1280159"/>
                <a:pt x="3660295" y="1288868"/>
              </a:cubicBezTo>
              <a:cubicBezTo>
                <a:pt x="3632868" y="1298011"/>
                <a:pt x="3629968" y="1299721"/>
                <a:pt x="3599335" y="1306285"/>
              </a:cubicBezTo>
              <a:cubicBezTo>
                <a:pt x="3570389" y="1312488"/>
                <a:pt x="3512250" y="1323702"/>
                <a:pt x="3512250" y="1323702"/>
              </a:cubicBezTo>
              <a:cubicBezTo>
                <a:pt x="3503541" y="1329508"/>
                <a:pt x="3495924" y="1337445"/>
                <a:pt x="3486124" y="1341120"/>
              </a:cubicBezTo>
              <a:cubicBezTo>
                <a:pt x="3377055" y="1382021"/>
                <a:pt x="3491678" y="1326298"/>
                <a:pt x="3416455" y="1358537"/>
              </a:cubicBezTo>
              <a:cubicBezTo>
                <a:pt x="3404523" y="1363651"/>
                <a:pt x="3393937" y="1371849"/>
                <a:pt x="3381621" y="1375954"/>
              </a:cubicBezTo>
              <a:cubicBezTo>
                <a:pt x="3320706" y="1396259"/>
                <a:pt x="3304949" y="1393128"/>
                <a:pt x="3242284" y="1402080"/>
              </a:cubicBezTo>
              <a:cubicBezTo>
                <a:pt x="3203272" y="1407653"/>
                <a:pt x="3184010" y="1411993"/>
                <a:pt x="3146490" y="1419497"/>
              </a:cubicBezTo>
              <a:lnTo>
                <a:pt x="2240798" y="1410788"/>
              </a:lnTo>
              <a:cubicBezTo>
                <a:pt x="2198937" y="1410027"/>
                <a:pt x="2184913" y="1396841"/>
                <a:pt x="2145004" y="1393371"/>
              </a:cubicBezTo>
              <a:cubicBezTo>
                <a:pt x="2092869" y="1388837"/>
                <a:pt x="2040466" y="1388143"/>
                <a:pt x="1988250" y="1384662"/>
              </a:cubicBezTo>
              <a:cubicBezTo>
                <a:pt x="1953372" y="1382337"/>
                <a:pt x="1918581" y="1378857"/>
                <a:pt x="1883747" y="1375954"/>
              </a:cubicBezTo>
              <a:cubicBezTo>
                <a:pt x="1600096" y="1319221"/>
                <a:pt x="1824003" y="1360870"/>
                <a:pt x="1099975" y="1375954"/>
              </a:cubicBezTo>
              <a:cubicBezTo>
                <a:pt x="1056931" y="1376851"/>
                <a:pt x="989065" y="1386318"/>
                <a:pt x="943221" y="1393371"/>
              </a:cubicBezTo>
              <a:cubicBezTo>
                <a:pt x="925769" y="1396056"/>
                <a:pt x="908207" y="1398250"/>
                <a:pt x="890970" y="1402080"/>
              </a:cubicBezTo>
              <a:cubicBezTo>
                <a:pt x="882009" y="1404071"/>
                <a:pt x="873670" y="1408266"/>
                <a:pt x="864844" y="1410788"/>
              </a:cubicBezTo>
              <a:cubicBezTo>
                <a:pt x="845819" y="1416224"/>
                <a:pt x="804437" y="1425638"/>
                <a:pt x="786467" y="1428205"/>
              </a:cubicBezTo>
              <a:cubicBezTo>
                <a:pt x="760445" y="1431922"/>
                <a:pt x="734173" y="1433654"/>
                <a:pt x="708090" y="1436914"/>
              </a:cubicBezTo>
              <a:cubicBezTo>
                <a:pt x="687722" y="1439460"/>
                <a:pt x="667450" y="1442719"/>
                <a:pt x="647130" y="1445622"/>
              </a:cubicBezTo>
              <a:cubicBezTo>
                <a:pt x="638421" y="1448525"/>
                <a:pt x="629910" y="1452104"/>
                <a:pt x="621004" y="1454331"/>
              </a:cubicBezTo>
              <a:cubicBezTo>
                <a:pt x="587042" y="1462822"/>
                <a:pt x="550916" y="1466832"/>
                <a:pt x="516501" y="1471748"/>
              </a:cubicBezTo>
              <a:cubicBezTo>
                <a:pt x="424815" y="1502310"/>
                <a:pt x="504435" y="1479565"/>
                <a:pt x="394581" y="1497874"/>
              </a:cubicBezTo>
              <a:cubicBezTo>
                <a:pt x="382775" y="1499842"/>
                <a:pt x="371553" y="1504614"/>
                <a:pt x="359747" y="1506582"/>
              </a:cubicBezTo>
              <a:cubicBezTo>
                <a:pt x="336662" y="1510430"/>
                <a:pt x="313301" y="1512388"/>
                <a:pt x="290078" y="1515291"/>
              </a:cubicBezTo>
              <a:cubicBezTo>
                <a:pt x="243185" y="1527015"/>
                <a:pt x="227560" y="1532708"/>
                <a:pt x="168158" y="1532708"/>
              </a:cubicBezTo>
              <a:cubicBezTo>
                <a:pt x="136095" y="1532708"/>
                <a:pt x="104295" y="1526903"/>
                <a:pt x="72364" y="1524000"/>
              </a:cubicBezTo>
              <a:cubicBezTo>
                <a:pt x="66558" y="1518194"/>
                <a:pt x="60076" y="1512993"/>
                <a:pt x="54947" y="1506582"/>
              </a:cubicBezTo>
              <a:cubicBezTo>
                <a:pt x="48409" y="1498409"/>
                <a:pt x="9952" y="1512388"/>
                <a:pt x="2695" y="1454331"/>
              </a:cubicBezTo>
              <a:close/>
            </a:path>
          </a:pathLst>
        </a:cu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0.48209</cdr:x>
      <cdr:y>0.38651</cdr:y>
    </cdr:from>
    <cdr:to>
      <cdr:x>0.88822</cdr:x>
      <cdr:y>0.5633</cdr:y>
    </cdr:to>
    <cdr:sp macro="" textlink="">
      <cdr:nvSpPr>
        <cdr:cNvPr id="4" name="Полилиния 3"/>
        <cdr:cNvSpPr/>
      </cdr:nvSpPr>
      <cdr:spPr>
        <a:xfrm xmlns:a="http://schemas.openxmlformats.org/drawingml/2006/main">
          <a:off x="5521388" y="2551203"/>
          <a:ext cx="4651448" cy="1166949"/>
        </a:xfrm>
        <a:custGeom xmlns:a="http://schemas.openxmlformats.org/drawingml/2006/main">
          <a:avLst/>
          <a:gdLst>
            <a:gd name="connsiteX0" fmla="*/ 1071 w 4651448"/>
            <a:gd name="connsiteY0" fmla="*/ 1062446 h 1166949"/>
            <a:gd name="connsiteX1" fmla="*/ 27197 w 4651448"/>
            <a:gd name="connsiteY1" fmla="*/ 879566 h 1166949"/>
            <a:gd name="connsiteX2" fmla="*/ 62031 w 4651448"/>
            <a:gd name="connsiteY2" fmla="*/ 827314 h 1166949"/>
            <a:gd name="connsiteX3" fmla="*/ 88157 w 4651448"/>
            <a:gd name="connsiteY3" fmla="*/ 809897 h 1166949"/>
            <a:gd name="connsiteX4" fmla="*/ 140408 w 4651448"/>
            <a:gd name="connsiteY4" fmla="*/ 740229 h 1166949"/>
            <a:gd name="connsiteX5" fmla="*/ 157826 w 4651448"/>
            <a:gd name="connsiteY5" fmla="*/ 722812 h 1166949"/>
            <a:gd name="connsiteX6" fmla="*/ 183951 w 4651448"/>
            <a:gd name="connsiteY6" fmla="*/ 670560 h 1166949"/>
            <a:gd name="connsiteX7" fmla="*/ 192660 w 4651448"/>
            <a:gd name="connsiteY7" fmla="*/ 644434 h 1166949"/>
            <a:gd name="connsiteX8" fmla="*/ 227494 w 4651448"/>
            <a:gd name="connsiteY8" fmla="*/ 592183 h 1166949"/>
            <a:gd name="connsiteX9" fmla="*/ 244911 w 4651448"/>
            <a:gd name="connsiteY9" fmla="*/ 539932 h 1166949"/>
            <a:gd name="connsiteX10" fmla="*/ 279746 w 4651448"/>
            <a:gd name="connsiteY10" fmla="*/ 487680 h 1166949"/>
            <a:gd name="connsiteX11" fmla="*/ 297163 w 4651448"/>
            <a:gd name="connsiteY11" fmla="*/ 461554 h 1166949"/>
            <a:gd name="connsiteX12" fmla="*/ 331997 w 4651448"/>
            <a:gd name="connsiteY12" fmla="*/ 418012 h 1166949"/>
            <a:gd name="connsiteX13" fmla="*/ 340706 w 4651448"/>
            <a:gd name="connsiteY13" fmla="*/ 391886 h 1166949"/>
            <a:gd name="connsiteX14" fmla="*/ 384248 w 4651448"/>
            <a:gd name="connsiteY14" fmla="*/ 348343 h 1166949"/>
            <a:gd name="connsiteX15" fmla="*/ 419083 w 4651448"/>
            <a:gd name="connsiteY15" fmla="*/ 296092 h 1166949"/>
            <a:gd name="connsiteX16" fmla="*/ 488751 w 4651448"/>
            <a:gd name="connsiteY16" fmla="*/ 235132 h 1166949"/>
            <a:gd name="connsiteX17" fmla="*/ 523586 w 4651448"/>
            <a:gd name="connsiteY17" fmla="*/ 200297 h 1166949"/>
            <a:gd name="connsiteX18" fmla="*/ 549711 w 4651448"/>
            <a:gd name="connsiteY18" fmla="*/ 191589 h 1166949"/>
            <a:gd name="connsiteX19" fmla="*/ 575837 w 4651448"/>
            <a:gd name="connsiteY19" fmla="*/ 174172 h 1166949"/>
            <a:gd name="connsiteX20" fmla="*/ 593254 w 4651448"/>
            <a:gd name="connsiteY20" fmla="*/ 156754 h 1166949"/>
            <a:gd name="connsiteX21" fmla="*/ 619380 w 4651448"/>
            <a:gd name="connsiteY21" fmla="*/ 148046 h 1166949"/>
            <a:gd name="connsiteX22" fmla="*/ 671631 w 4651448"/>
            <a:gd name="connsiteY22" fmla="*/ 121920 h 1166949"/>
            <a:gd name="connsiteX23" fmla="*/ 697757 w 4651448"/>
            <a:gd name="connsiteY23" fmla="*/ 104503 h 1166949"/>
            <a:gd name="connsiteX24" fmla="*/ 750008 w 4651448"/>
            <a:gd name="connsiteY24" fmla="*/ 87086 h 1166949"/>
            <a:gd name="connsiteX25" fmla="*/ 810968 w 4651448"/>
            <a:gd name="connsiteY25" fmla="*/ 69669 h 1166949"/>
            <a:gd name="connsiteX26" fmla="*/ 1019974 w 4651448"/>
            <a:gd name="connsiteY26" fmla="*/ 60960 h 1166949"/>
            <a:gd name="connsiteX27" fmla="*/ 1072226 w 4651448"/>
            <a:gd name="connsiteY27" fmla="*/ 52252 h 1166949"/>
            <a:gd name="connsiteX28" fmla="*/ 1124477 w 4651448"/>
            <a:gd name="connsiteY28" fmla="*/ 34834 h 1166949"/>
            <a:gd name="connsiteX29" fmla="*/ 1202854 w 4651448"/>
            <a:gd name="connsiteY29" fmla="*/ 17417 h 1166949"/>
            <a:gd name="connsiteX30" fmla="*/ 1263814 w 4651448"/>
            <a:gd name="connsiteY30" fmla="*/ 0 h 1166949"/>
            <a:gd name="connsiteX31" fmla="*/ 1777620 w 4651448"/>
            <a:gd name="connsiteY31" fmla="*/ 8709 h 1166949"/>
            <a:gd name="connsiteX32" fmla="*/ 1803746 w 4651448"/>
            <a:gd name="connsiteY32" fmla="*/ 17417 h 1166949"/>
            <a:gd name="connsiteX33" fmla="*/ 1890831 w 4651448"/>
            <a:gd name="connsiteY33" fmla="*/ 34834 h 1166949"/>
            <a:gd name="connsiteX34" fmla="*/ 1943083 w 4651448"/>
            <a:gd name="connsiteY34" fmla="*/ 52252 h 1166949"/>
            <a:gd name="connsiteX35" fmla="*/ 2056294 w 4651448"/>
            <a:gd name="connsiteY35" fmla="*/ 78377 h 1166949"/>
            <a:gd name="connsiteX36" fmla="*/ 2108546 w 4651448"/>
            <a:gd name="connsiteY36" fmla="*/ 87086 h 1166949"/>
            <a:gd name="connsiteX37" fmla="*/ 2369803 w 4651448"/>
            <a:gd name="connsiteY37" fmla="*/ 95794 h 1166949"/>
            <a:gd name="connsiteX38" fmla="*/ 2526557 w 4651448"/>
            <a:gd name="connsiteY38" fmla="*/ 104503 h 1166949"/>
            <a:gd name="connsiteX39" fmla="*/ 2561391 w 4651448"/>
            <a:gd name="connsiteY39" fmla="*/ 113212 h 1166949"/>
            <a:gd name="connsiteX40" fmla="*/ 2622351 w 4651448"/>
            <a:gd name="connsiteY40" fmla="*/ 130629 h 1166949"/>
            <a:gd name="connsiteX41" fmla="*/ 2683311 w 4651448"/>
            <a:gd name="connsiteY41" fmla="*/ 139337 h 1166949"/>
            <a:gd name="connsiteX42" fmla="*/ 2796523 w 4651448"/>
            <a:gd name="connsiteY42" fmla="*/ 156754 h 1166949"/>
            <a:gd name="connsiteX43" fmla="*/ 2953277 w 4651448"/>
            <a:gd name="connsiteY43" fmla="*/ 165463 h 1166949"/>
            <a:gd name="connsiteX44" fmla="*/ 3423540 w 4651448"/>
            <a:gd name="connsiteY44" fmla="*/ 156754 h 1166949"/>
            <a:gd name="connsiteX45" fmla="*/ 3493208 w 4651448"/>
            <a:gd name="connsiteY45" fmla="*/ 139337 h 1166949"/>
            <a:gd name="connsiteX46" fmla="*/ 3545460 w 4651448"/>
            <a:gd name="connsiteY46" fmla="*/ 130629 h 1166949"/>
            <a:gd name="connsiteX47" fmla="*/ 3597711 w 4651448"/>
            <a:gd name="connsiteY47" fmla="*/ 113212 h 1166949"/>
            <a:gd name="connsiteX48" fmla="*/ 3719631 w 4651448"/>
            <a:gd name="connsiteY48" fmla="*/ 95794 h 1166949"/>
            <a:gd name="connsiteX49" fmla="*/ 3806717 w 4651448"/>
            <a:gd name="connsiteY49" fmla="*/ 78377 h 1166949"/>
            <a:gd name="connsiteX50" fmla="*/ 3902511 w 4651448"/>
            <a:gd name="connsiteY50" fmla="*/ 69669 h 1166949"/>
            <a:gd name="connsiteX51" fmla="*/ 4355357 w 4651448"/>
            <a:gd name="connsiteY51" fmla="*/ 78377 h 1166949"/>
            <a:gd name="connsiteX52" fmla="*/ 4381483 w 4651448"/>
            <a:gd name="connsiteY52" fmla="*/ 87086 h 1166949"/>
            <a:gd name="connsiteX53" fmla="*/ 4416317 w 4651448"/>
            <a:gd name="connsiteY53" fmla="*/ 95794 h 1166949"/>
            <a:gd name="connsiteX54" fmla="*/ 4477277 w 4651448"/>
            <a:gd name="connsiteY54" fmla="*/ 104503 h 1166949"/>
            <a:gd name="connsiteX55" fmla="*/ 4503403 w 4651448"/>
            <a:gd name="connsiteY55" fmla="*/ 113212 h 1166949"/>
            <a:gd name="connsiteX56" fmla="*/ 4555654 w 4651448"/>
            <a:gd name="connsiteY56" fmla="*/ 148046 h 1166949"/>
            <a:gd name="connsiteX57" fmla="*/ 4616614 w 4651448"/>
            <a:gd name="connsiteY57" fmla="*/ 209006 h 1166949"/>
            <a:gd name="connsiteX58" fmla="*/ 4642740 w 4651448"/>
            <a:gd name="connsiteY58" fmla="*/ 304800 h 1166949"/>
            <a:gd name="connsiteX59" fmla="*/ 4651448 w 4651448"/>
            <a:gd name="connsiteY59" fmla="*/ 330926 h 1166949"/>
            <a:gd name="connsiteX60" fmla="*/ 4642740 w 4651448"/>
            <a:gd name="connsiteY60" fmla="*/ 600892 h 1166949"/>
            <a:gd name="connsiteX61" fmla="*/ 4625323 w 4651448"/>
            <a:gd name="connsiteY61" fmla="*/ 653143 h 1166949"/>
            <a:gd name="connsiteX62" fmla="*/ 4590488 w 4651448"/>
            <a:gd name="connsiteY62" fmla="*/ 696686 h 1166949"/>
            <a:gd name="connsiteX63" fmla="*/ 4529528 w 4651448"/>
            <a:gd name="connsiteY63" fmla="*/ 757646 h 1166949"/>
            <a:gd name="connsiteX64" fmla="*/ 4451151 w 4651448"/>
            <a:gd name="connsiteY64" fmla="*/ 818606 h 1166949"/>
            <a:gd name="connsiteX65" fmla="*/ 4372774 w 4651448"/>
            <a:gd name="connsiteY65" fmla="*/ 879566 h 1166949"/>
            <a:gd name="connsiteX66" fmla="*/ 4346648 w 4651448"/>
            <a:gd name="connsiteY66" fmla="*/ 888274 h 1166949"/>
            <a:gd name="connsiteX67" fmla="*/ 4303106 w 4651448"/>
            <a:gd name="connsiteY67" fmla="*/ 923109 h 1166949"/>
            <a:gd name="connsiteX68" fmla="*/ 4276980 w 4651448"/>
            <a:gd name="connsiteY68" fmla="*/ 931817 h 1166949"/>
            <a:gd name="connsiteX69" fmla="*/ 4259563 w 4651448"/>
            <a:gd name="connsiteY69" fmla="*/ 957943 h 1166949"/>
            <a:gd name="connsiteX70" fmla="*/ 4207311 w 4651448"/>
            <a:gd name="connsiteY70" fmla="*/ 975360 h 1166949"/>
            <a:gd name="connsiteX71" fmla="*/ 4181186 w 4651448"/>
            <a:gd name="connsiteY71" fmla="*/ 984069 h 1166949"/>
            <a:gd name="connsiteX72" fmla="*/ 4102808 w 4651448"/>
            <a:gd name="connsiteY72" fmla="*/ 1010194 h 1166949"/>
            <a:gd name="connsiteX73" fmla="*/ 4041848 w 4651448"/>
            <a:gd name="connsiteY73" fmla="*/ 1027612 h 1166949"/>
            <a:gd name="connsiteX74" fmla="*/ 3676088 w 4651448"/>
            <a:gd name="connsiteY74" fmla="*/ 1036320 h 1166949"/>
            <a:gd name="connsiteX75" fmla="*/ 3641254 w 4651448"/>
            <a:gd name="connsiteY75" fmla="*/ 1045029 h 1166949"/>
            <a:gd name="connsiteX76" fmla="*/ 3562877 w 4651448"/>
            <a:gd name="connsiteY76" fmla="*/ 1062446 h 1166949"/>
            <a:gd name="connsiteX77" fmla="*/ 3214534 w 4651448"/>
            <a:gd name="connsiteY77" fmla="*/ 1053737 h 1166949"/>
            <a:gd name="connsiteX78" fmla="*/ 3170991 w 4651448"/>
            <a:gd name="connsiteY78" fmla="*/ 1045029 h 1166949"/>
            <a:gd name="connsiteX79" fmla="*/ 3118740 w 4651448"/>
            <a:gd name="connsiteY79" fmla="*/ 1036320 h 1166949"/>
            <a:gd name="connsiteX80" fmla="*/ 2996820 w 4651448"/>
            <a:gd name="connsiteY80" fmla="*/ 1018903 h 1166949"/>
            <a:gd name="connsiteX81" fmla="*/ 2901026 w 4651448"/>
            <a:gd name="connsiteY81" fmla="*/ 992777 h 1166949"/>
            <a:gd name="connsiteX82" fmla="*/ 2813940 w 4651448"/>
            <a:gd name="connsiteY82" fmla="*/ 966652 h 1166949"/>
            <a:gd name="connsiteX83" fmla="*/ 2735563 w 4651448"/>
            <a:gd name="connsiteY83" fmla="*/ 940526 h 1166949"/>
            <a:gd name="connsiteX84" fmla="*/ 2665894 w 4651448"/>
            <a:gd name="connsiteY84" fmla="*/ 931817 h 1166949"/>
            <a:gd name="connsiteX85" fmla="*/ 2622351 w 4651448"/>
            <a:gd name="connsiteY85" fmla="*/ 923109 h 1166949"/>
            <a:gd name="connsiteX86" fmla="*/ 2491723 w 4651448"/>
            <a:gd name="connsiteY86" fmla="*/ 914400 h 1166949"/>
            <a:gd name="connsiteX87" fmla="*/ 2300134 w 4651448"/>
            <a:gd name="connsiteY87" fmla="*/ 888274 h 1166949"/>
            <a:gd name="connsiteX88" fmla="*/ 2239174 w 4651448"/>
            <a:gd name="connsiteY88" fmla="*/ 870857 h 1166949"/>
            <a:gd name="connsiteX89" fmla="*/ 2047586 w 4651448"/>
            <a:gd name="connsiteY89" fmla="*/ 853440 h 1166949"/>
            <a:gd name="connsiteX90" fmla="*/ 1951791 w 4651448"/>
            <a:gd name="connsiteY90" fmla="*/ 844732 h 1166949"/>
            <a:gd name="connsiteX91" fmla="*/ 1899540 w 4651448"/>
            <a:gd name="connsiteY91" fmla="*/ 836023 h 1166949"/>
            <a:gd name="connsiteX92" fmla="*/ 1803746 w 4651448"/>
            <a:gd name="connsiteY92" fmla="*/ 827314 h 1166949"/>
            <a:gd name="connsiteX93" fmla="*/ 1316066 w 4651448"/>
            <a:gd name="connsiteY93" fmla="*/ 836023 h 1166949"/>
            <a:gd name="connsiteX94" fmla="*/ 1220271 w 4651448"/>
            <a:gd name="connsiteY94" fmla="*/ 853440 h 1166949"/>
            <a:gd name="connsiteX95" fmla="*/ 1194146 w 4651448"/>
            <a:gd name="connsiteY95" fmla="*/ 862149 h 1166949"/>
            <a:gd name="connsiteX96" fmla="*/ 1124477 w 4651448"/>
            <a:gd name="connsiteY96" fmla="*/ 870857 h 1166949"/>
            <a:gd name="connsiteX97" fmla="*/ 1037391 w 4651448"/>
            <a:gd name="connsiteY97" fmla="*/ 896983 h 1166949"/>
            <a:gd name="connsiteX98" fmla="*/ 1011266 w 4651448"/>
            <a:gd name="connsiteY98" fmla="*/ 905692 h 1166949"/>
            <a:gd name="connsiteX99" fmla="*/ 976431 w 4651448"/>
            <a:gd name="connsiteY99" fmla="*/ 914400 h 1166949"/>
            <a:gd name="connsiteX100" fmla="*/ 898054 w 4651448"/>
            <a:gd name="connsiteY100" fmla="*/ 940526 h 1166949"/>
            <a:gd name="connsiteX101" fmla="*/ 863220 w 4651448"/>
            <a:gd name="connsiteY101" fmla="*/ 957943 h 1166949"/>
            <a:gd name="connsiteX102" fmla="*/ 810968 w 4651448"/>
            <a:gd name="connsiteY102" fmla="*/ 975360 h 1166949"/>
            <a:gd name="connsiteX103" fmla="*/ 758717 w 4651448"/>
            <a:gd name="connsiteY103" fmla="*/ 1001486 h 1166949"/>
            <a:gd name="connsiteX104" fmla="*/ 662923 w 4651448"/>
            <a:gd name="connsiteY104" fmla="*/ 1045029 h 1166949"/>
            <a:gd name="connsiteX105" fmla="*/ 593254 w 4651448"/>
            <a:gd name="connsiteY105" fmla="*/ 1079863 h 1166949"/>
            <a:gd name="connsiteX106" fmla="*/ 567128 w 4651448"/>
            <a:gd name="connsiteY106" fmla="*/ 1097280 h 1166949"/>
            <a:gd name="connsiteX107" fmla="*/ 506168 w 4651448"/>
            <a:gd name="connsiteY107" fmla="*/ 1114697 h 1166949"/>
            <a:gd name="connsiteX108" fmla="*/ 427791 w 4651448"/>
            <a:gd name="connsiteY108" fmla="*/ 1140823 h 1166949"/>
            <a:gd name="connsiteX109" fmla="*/ 401666 w 4651448"/>
            <a:gd name="connsiteY109" fmla="*/ 1149532 h 1166949"/>
            <a:gd name="connsiteX110" fmla="*/ 297163 w 4651448"/>
            <a:gd name="connsiteY110" fmla="*/ 1166949 h 1166949"/>
            <a:gd name="connsiteX111" fmla="*/ 105574 w 4651448"/>
            <a:gd name="connsiteY111" fmla="*/ 1158240 h 1166949"/>
            <a:gd name="connsiteX112" fmla="*/ 79448 w 4651448"/>
            <a:gd name="connsiteY112" fmla="*/ 1149532 h 1166949"/>
            <a:gd name="connsiteX113" fmla="*/ 44614 w 4651448"/>
            <a:gd name="connsiteY113" fmla="*/ 1105989 h 1166949"/>
            <a:gd name="connsiteX114" fmla="*/ 1071 w 4651448"/>
            <a:gd name="connsiteY114" fmla="*/ 1062446 h 1166949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  <a:cxn ang="0">
              <a:pos x="connsiteX75" y="connsiteY75"/>
            </a:cxn>
            <a:cxn ang="0">
              <a:pos x="connsiteX76" y="connsiteY76"/>
            </a:cxn>
            <a:cxn ang="0">
              <a:pos x="connsiteX77" y="connsiteY77"/>
            </a:cxn>
            <a:cxn ang="0">
              <a:pos x="connsiteX78" y="connsiteY78"/>
            </a:cxn>
            <a:cxn ang="0">
              <a:pos x="connsiteX79" y="connsiteY79"/>
            </a:cxn>
            <a:cxn ang="0">
              <a:pos x="connsiteX80" y="connsiteY80"/>
            </a:cxn>
            <a:cxn ang="0">
              <a:pos x="connsiteX81" y="connsiteY81"/>
            </a:cxn>
            <a:cxn ang="0">
              <a:pos x="connsiteX82" y="connsiteY82"/>
            </a:cxn>
            <a:cxn ang="0">
              <a:pos x="connsiteX83" y="connsiteY83"/>
            </a:cxn>
            <a:cxn ang="0">
              <a:pos x="connsiteX84" y="connsiteY84"/>
            </a:cxn>
            <a:cxn ang="0">
              <a:pos x="connsiteX85" y="connsiteY85"/>
            </a:cxn>
            <a:cxn ang="0">
              <a:pos x="connsiteX86" y="connsiteY86"/>
            </a:cxn>
            <a:cxn ang="0">
              <a:pos x="connsiteX87" y="connsiteY87"/>
            </a:cxn>
            <a:cxn ang="0">
              <a:pos x="connsiteX88" y="connsiteY88"/>
            </a:cxn>
            <a:cxn ang="0">
              <a:pos x="connsiteX89" y="connsiteY89"/>
            </a:cxn>
            <a:cxn ang="0">
              <a:pos x="connsiteX90" y="connsiteY90"/>
            </a:cxn>
            <a:cxn ang="0">
              <a:pos x="connsiteX91" y="connsiteY91"/>
            </a:cxn>
            <a:cxn ang="0">
              <a:pos x="connsiteX92" y="connsiteY92"/>
            </a:cxn>
            <a:cxn ang="0">
              <a:pos x="connsiteX93" y="connsiteY93"/>
            </a:cxn>
            <a:cxn ang="0">
              <a:pos x="connsiteX94" y="connsiteY94"/>
            </a:cxn>
            <a:cxn ang="0">
              <a:pos x="connsiteX95" y="connsiteY95"/>
            </a:cxn>
            <a:cxn ang="0">
              <a:pos x="connsiteX96" y="connsiteY96"/>
            </a:cxn>
            <a:cxn ang="0">
              <a:pos x="connsiteX97" y="connsiteY97"/>
            </a:cxn>
            <a:cxn ang="0">
              <a:pos x="connsiteX98" y="connsiteY98"/>
            </a:cxn>
            <a:cxn ang="0">
              <a:pos x="connsiteX99" y="connsiteY99"/>
            </a:cxn>
            <a:cxn ang="0">
              <a:pos x="connsiteX100" y="connsiteY100"/>
            </a:cxn>
            <a:cxn ang="0">
              <a:pos x="connsiteX101" y="connsiteY101"/>
            </a:cxn>
            <a:cxn ang="0">
              <a:pos x="connsiteX102" y="connsiteY102"/>
            </a:cxn>
            <a:cxn ang="0">
              <a:pos x="connsiteX103" y="connsiteY103"/>
            </a:cxn>
            <a:cxn ang="0">
              <a:pos x="connsiteX104" y="connsiteY104"/>
            </a:cxn>
            <a:cxn ang="0">
              <a:pos x="connsiteX105" y="connsiteY105"/>
            </a:cxn>
            <a:cxn ang="0">
              <a:pos x="connsiteX106" y="connsiteY106"/>
            </a:cxn>
            <a:cxn ang="0">
              <a:pos x="connsiteX107" y="connsiteY107"/>
            </a:cxn>
            <a:cxn ang="0">
              <a:pos x="connsiteX108" y="connsiteY108"/>
            </a:cxn>
            <a:cxn ang="0">
              <a:pos x="connsiteX109" y="connsiteY109"/>
            </a:cxn>
            <a:cxn ang="0">
              <a:pos x="connsiteX110" y="connsiteY110"/>
            </a:cxn>
            <a:cxn ang="0">
              <a:pos x="connsiteX111" y="connsiteY111"/>
            </a:cxn>
            <a:cxn ang="0">
              <a:pos x="connsiteX112" y="connsiteY112"/>
            </a:cxn>
            <a:cxn ang="0">
              <a:pos x="connsiteX113" y="connsiteY113"/>
            </a:cxn>
            <a:cxn ang="0">
              <a:pos x="connsiteX114" y="connsiteY114"/>
            </a:cxn>
          </a:cxnLst>
          <a:rect l="l" t="t" r="r" b="b"/>
          <a:pathLst>
            <a:path w="4651448" h="1166949">
              <a:moveTo>
                <a:pt x="1071" y="1062446"/>
              </a:moveTo>
              <a:cubicBezTo>
                <a:pt x="-1832" y="1024709"/>
                <a:pt x="-551" y="921189"/>
                <a:pt x="27197" y="879566"/>
              </a:cubicBezTo>
              <a:cubicBezTo>
                <a:pt x="38808" y="862149"/>
                <a:pt x="44614" y="838925"/>
                <a:pt x="62031" y="827314"/>
              </a:cubicBezTo>
              <a:lnTo>
                <a:pt x="88157" y="809897"/>
              </a:lnTo>
              <a:cubicBezTo>
                <a:pt x="103357" y="764300"/>
                <a:pt x="90376" y="790261"/>
                <a:pt x="140408" y="740229"/>
              </a:cubicBezTo>
              <a:lnTo>
                <a:pt x="157826" y="722812"/>
              </a:lnTo>
              <a:cubicBezTo>
                <a:pt x="179712" y="657150"/>
                <a:pt x="150191" y="738080"/>
                <a:pt x="183951" y="670560"/>
              </a:cubicBezTo>
              <a:cubicBezTo>
                <a:pt x="188056" y="662349"/>
                <a:pt x="188202" y="652459"/>
                <a:pt x="192660" y="644434"/>
              </a:cubicBezTo>
              <a:cubicBezTo>
                <a:pt x="202826" y="626136"/>
                <a:pt x="220875" y="612041"/>
                <a:pt x="227494" y="592183"/>
              </a:cubicBezTo>
              <a:cubicBezTo>
                <a:pt x="233300" y="574766"/>
                <a:pt x="234727" y="555208"/>
                <a:pt x="244911" y="539932"/>
              </a:cubicBezTo>
              <a:lnTo>
                <a:pt x="279746" y="487680"/>
              </a:lnTo>
              <a:lnTo>
                <a:pt x="297163" y="461554"/>
              </a:lnTo>
              <a:cubicBezTo>
                <a:pt x="319050" y="395890"/>
                <a:pt x="286980" y="474283"/>
                <a:pt x="331997" y="418012"/>
              </a:cubicBezTo>
              <a:cubicBezTo>
                <a:pt x="337732" y="410844"/>
                <a:pt x="336601" y="400097"/>
                <a:pt x="340706" y="391886"/>
              </a:cubicBezTo>
              <a:cubicBezTo>
                <a:pt x="355220" y="362857"/>
                <a:pt x="358122" y="365761"/>
                <a:pt x="384248" y="348343"/>
              </a:cubicBezTo>
              <a:cubicBezTo>
                <a:pt x="395860" y="330926"/>
                <a:pt x="401666" y="307704"/>
                <a:pt x="419083" y="296092"/>
              </a:cubicBezTo>
              <a:cubicBezTo>
                <a:pt x="462285" y="267289"/>
                <a:pt x="437811" y="286072"/>
                <a:pt x="488751" y="235132"/>
              </a:cubicBezTo>
              <a:lnTo>
                <a:pt x="523586" y="200297"/>
              </a:lnTo>
              <a:lnTo>
                <a:pt x="549711" y="191589"/>
              </a:lnTo>
              <a:cubicBezTo>
                <a:pt x="558420" y="185783"/>
                <a:pt x="567664" y="180710"/>
                <a:pt x="575837" y="174172"/>
              </a:cubicBezTo>
              <a:cubicBezTo>
                <a:pt x="582248" y="169043"/>
                <a:pt x="586213" y="160978"/>
                <a:pt x="593254" y="156754"/>
              </a:cubicBezTo>
              <a:cubicBezTo>
                <a:pt x="601125" y="152031"/>
                <a:pt x="610671" y="150949"/>
                <a:pt x="619380" y="148046"/>
              </a:cubicBezTo>
              <a:cubicBezTo>
                <a:pt x="694255" y="98131"/>
                <a:pt x="599521" y="157976"/>
                <a:pt x="671631" y="121920"/>
              </a:cubicBezTo>
              <a:cubicBezTo>
                <a:pt x="680992" y="117239"/>
                <a:pt x="688193" y="108754"/>
                <a:pt x="697757" y="104503"/>
              </a:cubicBezTo>
              <a:cubicBezTo>
                <a:pt x="714534" y="97047"/>
                <a:pt x="732591" y="92892"/>
                <a:pt x="750008" y="87086"/>
              </a:cubicBezTo>
              <a:cubicBezTo>
                <a:pt x="764618" y="82216"/>
                <a:pt x="797046" y="70663"/>
                <a:pt x="810968" y="69669"/>
              </a:cubicBezTo>
              <a:cubicBezTo>
                <a:pt x="880520" y="64701"/>
                <a:pt x="950305" y="63863"/>
                <a:pt x="1019974" y="60960"/>
              </a:cubicBezTo>
              <a:cubicBezTo>
                <a:pt x="1037391" y="58057"/>
                <a:pt x="1055096" y="56535"/>
                <a:pt x="1072226" y="52252"/>
              </a:cubicBezTo>
              <a:cubicBezTo>
                <a:pt x="1090037" y="47799"/>
                <a:pt x="1106474" y="38434"/>
                <a:pt x="1124477" y="34834"/>
              </a:cubicBezTo>
              <a:cubicBezTo>
                <a:pt x="1154422" y="28845"/>
                <a:pt x="1174145" y="25619"/>
                <a:pt x="1202854" y="17417"/>
              </a:cubicBezTo>
              <a:cubicBezTo>
                <a:pt x="1290308" y="-7570"/>
                <a:pt x="1154918" y="27226"/>
                <a:pt x="1263814" y="0"/>
              </a:cubicBezTo>
              <a:lnTo>
                <a:pt x="1777620" y="8709"/>
              </a:lnTo>
              <a:cubicBezTo>
                <a:pt x="1786795" y="9005"/>
                <a:pt x="1794920" y="14895"/>
                <a:pt x="1803746" y="17417"/>
              </a:cubicBezTo>
              <a:cubicBezTo>
                <a:pt x="1840129" y="27812"/>
                <a:pt x="1849760" y="27989"/>
                <a:pt x="1890831" y="34834"/>
              </a:cubicBezTo>
              <a:cubicBezTo>
                <a:pt x="1908248" y="40640"/>
                <a:pt x="1925272" y="47799"/>
                <a:pt x="1943083" y="52252"/>
              </a:cubicBezTo>
              <a:cubicBezTo>
                <a:pt x="1998229" y="66038"/>
                <a:pt x="2007138" y="69440"/>
                <a:pt x="2056294" y="78377"/>
              </a:cubicBezTo>
              <a:cubicBezTo>
                <a:pt x="2073667" y="81536"/>
                <a:pt x="2090916" y="86107"/>
                <a:pt x="2108546" y="87086"/>
              </a:cubicBezTo>
              <a:cubicBezTo>
                <a:pt x="2195546" y="91919"/>
                <a:pt x="2282745" y="92167"/>
                <a:pt x="2369803" y="95794"/>
              </a:cubicBezTo>
              <a:cubicBezTo>
                <a:pt x="2422090" y="97973"/>
                <a:pt x="2474306" y="101600"/>
                <a:pt x="2526557" y="104503"/>
              </a:cubicBezTo>
              <a:cubicBezTo>
                <a:pt x="2538168" y="107406"/>
                <a:pt x="2549883" y="109924"/>
                <a:pt x="2561391" y="113212"/>
              </a:cubicBezTo>
              <a:cubicBezTo>
                <a:pt x="2594022" y="122535"/>
                <a:pt x="2584935" y="123826"/>
                <a:pt x="2622351" y="130629"/>
              </a:cubicBezTo>
              <a:cubicBezTo>
                <a:pt x="2642546" y="134301"/>
                <a:pt x="2663064" y="135963"/>
                <a:pt x="2683311" y="139337"/>
              </a:cubicBezTo>
              <a:cubicBezTo>
                <a:pt x="2745932" y="149774"/>
                <a:pt x="2718288" y="150736"/>
                <a:pt x="2796523" y="156754"/>
              </a:cubicBezTo>
              <a:cubicBezTo>
                <a:pt x="2848701" y="160768"/>
                <a:pt x="2901026" y="162560"/>
                <a:pt x="2953277" y="165463"/>
              </a:cubicBezTo>
              <a:cubicBezTo>
                <a:pt x="3110031" y="162560"/>
                <a:pt x="3266942" y="164331"/>
                <a:pt x="3423540" y="156754"/>
              </a:cubicBezTo>
              <a:cubicBezTo>
                <a:pt x="3447449" y="155597"/>
                <a:pt x="3469596" y="143272"/>
                <a:pt x="3493208" y="139337"/>
              </a:cubicBezTo>
              <a:lnTo>
                <a:pt x="3545460" y="130629"/>
              </a:lnTo>
              <a:cubicBezTo>
                <a:pt x="3562877" y="124823"/>
                <a:pt x="3579708" y="116813"/>
                <a:pt x="3597711" y="113212"/>
              </a:cubicBezTo>
              <a:cubicBezTo>
                <a:pt x="3667030" y="99348"/>
                <a:pt x="3626543" y="106138"/>
                <a:pt x="3719631" y="95794"/>
              </a:cubicBezTo>
              <a:cubicBezTo>
                <a:pt x="3755508" y="86825"/>
                <a:pt x="3766393" y="83121"/>
                <a:pt x="3806717" y="78377"/>
              </a:cubicBezTo>
              <a:cubicBezTo>
                <a:pt x="3838560" y="74631"/>
                <a:pt x="3870580" y="72572"/>
                <a:pt x="3902511" y="69669"/>
              </a:cubicBezTo>
              <a:lnTo>
                <a:pt x="4355357" y="78377"/>
              </a:lnTo>
              <a:cubicBezTo>
                <a:pt x="4364531" y="78711"/>
                <a:pt x="4372656" y="84564"/>
                <a:pt x="4381483" y="87086"/>
              </a:cubicBezTo>
              <a:cubicBezTo>
                <a:pt x="4392991" y="90374"/>
                <a:pt x="4404541" y="93653"/>
                <a:pt x="4416317" y="95794"/>
              </a:cubicBezTo>
              <a:cubicBezTo>
                <a:pt x="4436512" y="99466"/>
                <a:pt x="4456957" y="101600"/>
                <a:pt x="4477277" y="104503"/>
              </a:cubicBezTo>
              <a:cubicBezTo>
                <a:pt x="4485986" y="107406"/>
                <a:pt x="4495378" y="108754"/>
                <a:pt x="4503403" y="113212"/>
              </a:cubicBezTo>
              <a:cubicBezTo>
                <a:pt x="4521701" y="123378"/>
                <a:pt x="4555654" y="148046"/>
                <a:pt x="4555654" y="148046"/>
              </a:cubicBezTo>
              <a:cubicBezTo>
                <a:pt x="4595580" y="207935"/>
                <a:pt x="4570630" y="193677"/>
                <a:pt x="4616614" y="209006"/>
              </a:cubicBezTo>
              <a:cubicBezTo>
                <a:pt x="4628924" y="270555"/>
                <a:pt x="4620641" y="238503"/>
                <a:pt x="4642740" y="304800"/>
              </a:cubicBezTo>
              <a:lnTo>
                <a:pt x="4651448" y="330926"/>
              </a:lnTo>
              <a:cubicBezTo>
                <a:pt x="4648545" y="420915"/>
                <a:pt x="4650016" y="511151"/>
                <a:pt x="4642740" y="600892"/>
              </a:cubicBezTo>
              <a:cubicBezTo>
                <a:pt x="4641256" y="619191"/>
                <a:pt x="4635507" y="637867"/>
                <a:pt x="4625323" y="653143"/>
              </a:cubicBezTo>
              <a:cubicBezTo>
                <a:pt x="4603352" y="686101"/>
                <a:pt x="4615307" y="671868"/>
                <a:pt x="4590488" y="696686"/>
              </a:cubicBezTo>
              <a:cubicBezTo>
                <a:pt x="4570784" y="755803"/>
                <a:pt x="4599399" y="687775"/>
                <a:pt x="4529528" y="757646"/>
              </a:cubicBezTo>
              <a:cubicBezTo>
                <a:pt x="4470786" y="816388"/>
                <a:pt x="4500644" y="802108"/>
                <a:pt x="4451151" y="818606"/>
              </a:cubicBezTo>
              <a:cubicBezTo>
                <a:pt x="4428609" y="841149"/>
                <a:pt x="4404025" y="869150"/>
                <a:pt x="4372774" y="879566"/>
              </a:cubicBezTo>
              <a:lnTo>
                <a:pt x="4346648" y="888274"/>
              </a:lnTo>
              <a:cubicBezTo>
                <a:pt x="4330449" y="904474"/>
                <a:pt x="4325077" y="912124"/>
                <a:pt x="4303106" y="923109"/>
              </a:cubicBezTo>
              <a:cubicBezTo>
                <a:pt x="4294895" y="927214"/>
                <a:pt x="4285689" y="928914"/>
                <a:pt x="4276980" y="931817"/>
              </a:cubicBezTo>
              <a:cubicBezTo>
                <a:pt x="4271174" y="940526"/>
                <a:pt x="4268439" y="952396"/>
                <a:pt x="4259563" y="957943"/>
              </a:cubicBezTo>
              <a:cubicBezTo>
                <a:pt x="4243994" y="967673"/>
                <a:pt x="4224728" y="969554"/>
                <a:pt x="4207311" y="975360"/>
              </a:cubicBezTo>
              <a:lnTo>
                <a:pt x="4181186" y="984069"/>
              </a:lnTo>
              <a:lnTo>
                <a:pt x="4102808" y="1010194"/>
              </a:lnTo>
              <a:cubicBezTo>
                <a:pt x="4089227" y="1014721"/>
                <a:pt x="4054427" y="1027065"/>
                <a:pt x="4041848" y="1027612"/>
              </a:cubicBezTo>
              <a:cubicBezTo>
                <a:pt x="3920009" y="1032909"/>
                <a:pt x="3798008" y="1033417"/>
                <a:pt x="3676088" y="1036320"/>
              </a:cubicBezTo>
              <a:cubicBezTo>
                <a:pt x="3664477" y="1039223"/>
                <a:pt x="3652938" y="1042433"/>
                <a:pt x="3641254" y="1045029"/>
              </a:cubicBezTo>
              <a:cubicBezTo>
                <a:pt x="3541752" y="1067140"/>
                <a:pt x="3647830" y="1041207"/>
                <a:pt x="3562877" y="1062446"/>
              </a:cubicBezTo>
              <a:lnTo>
                <a:pt x="3214534" y="1053737"/>
              </a:lnTo>
              <a:cubicBezTo>
                <a:pt x="3199747" y="1053080"/>
                <a:pt x="3185554" y="1047677"/>
                <a:pt x="3170991" y="1045029"/>
              </a:cubicBezTo>
              <a:cubicBezTo>
                <a:pt x="3153619" y="1041870"/>
                <a:pt x="3136220" y="1038817"/>
                <a:pt x="3118740" y="1036320"/>
              </a:cubicBezTo>
              <a:cubicBezTo>
                <a:pt x="3076300" y="1030257"/>
                <a:pt x="3038394" y="1027812"/>
                <a:pt x="2996820" y="1018903"/>
              </a:cubicBezTo>
              <a:cubicBezTo>
                <a:pt x="2872576" y="992279"/>
                <a:pt x="2967373" y="1011733"/>
                <a:pt x="2901026" y="992777"/>
              </a:cubicBezTo>
              <a:cubicBezTo>
                <a:pt x="2808883" y="966451"/>
                <a:pt x="2938129" y="1008049"/>
                <a:pt x="2813940" y="966652"/>
              </a:cubicBezTo>
              <a:lnTo>
                <a:pt x="2735563" y="940526"/>
              </a:lnTo>
              <a:cubicBezTo>
                <a:pt x="2712340" y="937623"/>
                <a:pt x="2689026" y="935376"/>
                <a:pt x="2665894" y="931817"/>
              </a:cubicBezTo>
              <a:cubicBezTo>
                <a:pt x="2651264" y="929566"/>
                <a:pt x="2637079" y="924582"/>
                <a:pt x="2622351" y="923109"/>
              </a:cubicBezTo>
              <a:cubicBezTo>
                <a:pt x="2578928" y="918767"/>
                <a:pt x="2535266" y="917303"/>
                <a:pt x="2491723" y="914400"/>
              </a:cubicBezTo>
              <a:cubicBezTo>
                <a:pt x="2370361" y="890128"/>
                <a:pt x="2434138" y="899442"/>
                <a:pt x="2300134" y="888274"/>
              </a:cubicBezTo>
              <a:cubicBezTo>
                <a:pt x="2280630" y="881773"/>
                <a:pt x="2259475" y="873980"/>
                <a:pt x="2239174" y="870857"/>
              </a:cubicBezTo>
              <a:cubicBezTo>
                <a:pt x="2184694" y="862475"/>
                <a:pt x="2098435" y="857677"/>
                <a:pt x="2047586" y="853440"/>
              </a:cubicBezTo>
              <a:cubicBezTo>
                <a:pt x="2015633" y="850777"/>
                <a:pt x="1983635" y="848478"/>
                <a:pt x="1951791" y="844732"/>
              </a:cubicBezTo>
              <a:cubicBezTo>
                <a:pt x="1934255" y="842669"/>
                <a:pt x="1917076" y="838086"/>
                <a:pt x="1899540" y="836023"/>
              </a:cubicBezTo>
              <a:cubicBezTo>
                <a:pt x="1867697" y="832277"/>
                <a:pt x="1835677" y="830217"/>
                <a:pt x="1803746" y="827314"/>
              </a:cubicBezTo>
              <a:lnTo>
                <a:pt x="1316066" y="836023"/>
              </a:lnTo>
              <a:cubicBezTo>
                <a:pt x="1307158" y="836310"/>
                <a:pt x="1232556" y="850369"/>
                <a:pt x="1220271" y="853440"/>
              </a:cubicBezTo>
              <a:cubicBezTo>
                <a:pt x="1211366" y="855666"/>
                <a:pt x="1203177" y="860507"/>
                <a:pt x="1194146" y="862149"/>
              </a:cubicBezTo>
              <a:cubicBezTo>
                <a:pt x="1171120" y="866336"/>
                <a:pt x="1147700" y="867954"/>
                <a:pt x="1124477" y="870857"/>
              </a:cubicBezTo>
              <a:cubicBezTo>
                <a:pt x="1076818" y="902629"/>
                <a:pt x="1117447" y="880971"/>
                <a:pt x="1037391" y="896983"/>
              </a:cubicBezTo>
              <a:cubicBezTo>
                <a:pt x="1028390" y="898783"/>
                <a:pt x="1020092" y="903170"/>
                <a:pt x="1011266" y="905692"/>
              </a:cubicBezTo>
              <a:cubicBezTo>
                <a:pt x="999758" y="908980"/>
                <a:pt x="988043" y="911497"/>
                <a:pt x="976431" y="914400"/>
              </a:cubicBezTo>
              <a:cubicBezTo>
                <a:pt x="888875" y="958178"/>
                <a:pt x="999344" y="906762"/>
                <a:pt x="898054" y="940526"/>
              </a:cubicBezTo>
              <a:cubicBezTo>
                <a:pt x="885738" y="944631"/>
                <a:pt x="875273" y="953122"/>
                <a:pt x="863220" y="957943"/>
              </a:cubicBezTo>
              <a:cubicBezTo>
                <a:pt x="846174" y="964761"/>
                <a:pt x="810968" y="975360"/>
                <a:pt x="810968" y="975360"/>
              </a:cubicBezTo>
              <a:cubicBezTo>
                <a:pt x="753719" y="1013526"/>
                <a:pt x="815371" y="975734"/>
                <a:pt x="758717" y="1001486"/>
              </a:cubicBezTo>
              <a:cubicBezTo>
                <a:pt x="651630" y="1050162"/>
                <a:pt x="724006" y="1024667"/>
                <a:pt x="662923" y="1045029"/>
              </a:cubicBezTo>
              <a:cubicBezTo>
                <a:pt x="613372" y="1094578"/>
                <a:pt x="664447" y="1053165"/>
                <a:pt x="593254" y="1079863"/>
              </a:cubicBezTo>
              <a:cubicBezTo>
                <a:pt x="583454" y="1083538"/>
                <a:pt x="576489" y="1092599"/>
                <a:pt x="567128" y="1097280"/>
              </a:cubicBezTo>
              <a:cubicBezTo>
                <a:pt x="552488" y="1104600"/>
                <a:pt x="520129" y="1110509"/>
                <a:pt x="506168" y="1114697"/>
              </a:cubicBezTo>
              <a:cubicBezTo>
                <a:pt x="506150" y="1114702"/>
                <a:pt x="440863" y="1136466"/>
                <a:pt x="427791" y="1140823"/>
              </a:cubicBezTo>
              <a:cubicBezTo>
                <a:pt x="419083" y="1143726"/>
                <a:pt x="410753" y="1148234"/>
                <a:pt x="401666" y="1149532"/>
              </a:cubicBezTo>
              <a:cubicBezTo>
                <a:pt x="326053" y="1160333"/>
                <a:pt x="360834" y="1154214"/>
                <a:pt x="297163" y="1166949"/>
              </a:cubicBezTo>
              <a:cubicBezTo>
                <a:pt x="233300" y="1164046"/>
                <a:pt x="169299" y="1163338"/>
                <a:pt x="105574" y="1158240"/>
              </a:cubicBezTo>
              <a:cubicBezTo>
                <a:pt x="96424" y="1157508"/>
                <a:pt x="87319" y="1154255"/>
                <a:pt x="79448" y="1149532"/>
              </a:cubicBezTo>
              <a:cubicBezTo>
                <a:pt x="65662" y="1141261"/>
                <a:pt x="52523" y="1117853"/>
                <a:pt x="44614" y="1105989"/>
              </a:cubicBezTo>
              <a:cubicBezTo>
                <a:pt x="33854" y="1073705"/>
                <a:pt x="3974" y="1100183"/>
                <a:pt x="1071" y="1062446"/>
              </a:cubicBezTo>
              <a:close/>
            </a:path>
          </a:pathLst>
        </a:cu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0.62514</cdr:x>
      <cdr:y>0.54878</cdr:y>
    </cdr:from>
    <cdr:to>
      <cdr:x>0.84488</cdr:x>
      <cdr:y>0.72306</cdr:y>
    </cdr:to>
    <cdr:sp macro="" textlink="">
      <cdr:nvSpPr>
        <cdr:cNvPr id="5" name="Полилиния 4"/>
        <cdr:cNvSpPr/>
      </cdr:nvSpPr>
      <cdr:spPr>
        <a:xfrm xmlns:a="http://schemas.openxmlformats.org/drawingml/2006/main">
          <a:off x="7159671" y="3622357"/>
          <a:ext cx="2516777" cy="1150367"/>
        </a:xfrm>
        <a:custGeom xmlns:a="http://schemas.openxmlformats.org/drawingml/2006/main">
          <a:avLst/>
          <a:gdLst>
            <a:gd name="connsiteX0" fmla="*/ 104503 w 2516777"/>
            <a:gd name="connsiteY0" fmla="*/ 966652 h 1150367"/>
            <a:gd name="connsiteX1" fmla="*/ 69668 w 2516777"/>
            <a:gd name="connsiteY1" fmla="*/ 923109 h 1150367"/>
            <a:gd name="connsiteX2" fmla="*/ 43543 w 2516777"/>
            <a:gd name="connsiteY2" fmla="*/ 905692 h 1150367"/>
            <a:gd name="connsiteX3" fmla="*/ 34834 w 2516777"/>
            <a:gd name="connsiteY3" fmla="*/ 879566 h 1150367"/>
            <a:gd name="connsiteX4" fmla="*/ 17417 w 2516777"/>
            <a:gd name="connsiteY4" fmla="*/ 853440 h 1150367"/>
            <a:gd name="connsiteX5" fmla="*/ 0 w 2516777"/>
            <a:gd name="connsiteY5" fmla="*/ 801189 h 1150367"/>
            <a:gd name="connsiteX6" fmla="*/ 17417 w 2516777"/>
            <a:gd name="connsiteY6" fmla="*/ 513806 h 1150367"/>
            <a:gd name="connsiteX7" fmla="*/ 43543 w 2516777"/>
            <a:gd name="connsiteY7" fmla="*/ 435429 h 1150367"/>
            <a:gd name="connsiteX8" fmla="*/ 52251 w 2516777"/>
            <a:gd name="connsiteY8" fmla="*/ 409303 h 1150367"/>
            <a:gd name="connsiteX9" fmla="*/ 60960 w 2516777"/>
            <a:gd name="connsiteY9" fmla="*/ 383178 h 1150367"/>
            <a:gd name="connsiteX10" fmla="*/ 69668 w 2516777"/>
            <a:gd name="connsiteY10" fmla="*/ 322218 h 1150367"/>
            <a:gd name="connsiteX11" fmla="*/ 78377 w 2516777"/>
            <a:gd name="connsiteY11" fmla="*/ 252549 h 1150367"/>
            <a:gd name="connsiteX12" fmla="*/ 87085 w 2516777"/>
            <a:gd name="connsiteY12" fmla="*/ 209006 h 1150367"/>
            <a:gd name="connsiteX13" fmla="*/ 104503 w 2516777"/>
            <a:gd name="connsiteY13" fmla="*/ 130629 h 1150367"/>
            <a:gd name="connsiteX14" fmla="*/ 130628 w 2516777"/>
            <a:gd name="connsiteY14" fmla="*/ 113212 h 1150367"/>
            <a:gd name="connsiteX15" fmla="*/ 148045 w 2516777"/>
            <a:gd name="connsiteY15" fmla="*/ 87086 h 1150367"/>
            <a:gd name="connsiteX16" fmla="*/ 217714 w 2516777"/>
            <a:gd name="connsiteY16" fmla="*/ 34835 h 1150367"/>
            <a:gd name="connsiteX17" fmla="*/ 243840 w 2516777"/>
            <a:gd name="connsiteY17" fmla="*/ 17418 h 1150367"/>
            <a:gd name="connsiteX18" fmla="*/ 296091 w 2516777"/>
            <a:gd name="connsiteY18" fmla="*/ 0 h 1150367"/>
            <a:gd name="connsiteX19" fmla="*/ 1114697 w 2516777"/>
            <a:gd name="connsiteY19" fmla="*/ 8709 h 1150367"/>
            <a:gd name="connsiteX20" fmla="*/ 1193074 w 2516777"/>
            <a:gd name="connsiteY20" fmla="*/ 17418 h 1150367"/>
            <a:gd name="connsiteX21" fmla="*/ 1288868 w 2516777"/>
            <a:gd name="connsiteY21" fmla="*/ 26126 h 1150367"/>
            <a:gd name="connsiteX22" fmla="*/ 1558834 w 2516777"/>
            <a:gd name="connsiteY22" fmla="*/ 52252 h 1150367"/>
            <a:gd name="connsiteX23" fmla="*/ 1985554 w 2516777"/>
            <a:gd name="connsiteY23" fmla="*/ 43543 h 1150367"/>
            <a:gd name="connsiteX24" fmla="*/ 2037805 w 2516777"/>
            <a:gd name="connsiteY24" fmla="*/ 26126 h 1150367"/>
            <a:gd name="connsiteX25" fmla="*/ 2333897 w 2516777"/>
            <a:gd name="connsiteY25" fmla="*/ 34835 h 1150367"/>
            <a:gd name="connsiteX26" fmla="*/ 2386148 w 2516777"/>
            <a:gd name="connsiteY26" fmla="*/ 52252 h 1150367"/>
            <a:gd name="connsiteX27" fmla="*/ 2403565 w 2516777"/>
            <a:gd name="connsiteY27" fmla="*/ 78378 h 1150367"/>
            <a:gd name="connsiteX28" fmla="*/ 2429691 w 2516777"/>
            <a:gd name="connsiteY28" fmla="*/ 95795 h 1150367"/>
            <a:gd name="connsiteX29" fmla="*/ 2438400 w 2516777"/>
            <a:gd name="connsiteY29" fmla="*/ 121920 h 1150367"/>
            <a:gd name="connsiteX30" fmla="*/ 2490651 w 2516777"/>
            <a:gd name="connsiteY30" fmla="*/ 191589 h 1150367"/>
            <a:gd name="connsiteX31" fmla="*/ 2508068 w 2516777"/>
            <a:gd name="connsiteY31" fmla="*/ 243840 h 1150367"/>
            <a:gd name="connsiteX32" fmla="*/ 2516777 w 2516777"/>
            <a:gd name="connsiteY32" fmla="*/ 269966 h 1150367"/>
            <a:gd name="connsiteX33" fmla="*/ 2508068 w 2516777"/>
            <a:gd name="connsiteY33" fmla="*/ 400595 h 1150367"/>
            <a:gd name="connsiteX34" fmla="*/ 2464525 w 2516777"/>
            <a:gd name="connsiteY34" fmla="*/ 478972 h 1150367"/>
            <a:gd name="connsiteX35" fmla="*/ 2420983 w 2516777"/>
            <a:gd name="connsiteY35" fmla="*/ 522515 h 1150367"/>
            <a:gd name="connsiteX36" fmla="*/ 2386148 w 2516777"/>
            <a:gd name="connsiteY36" fmla="*/ 557349 h 1150367"/>
            <a:gd name="connsiteX37" fmla="*/ 2342605 w 2516777"/>
            <a:gd name="connsiteY37" fmla="*/ 592183 h 1150367"/>
            <a:gd name="connsiteX38" fmla="*/ 2316480 w 2516777"/>
            <a:gd name="connsiteY38" fmla="*/ 609600 h 1150367"/>
            <a:gd name="connsiteX39" fmla="*/ 2281645 w 2516777"/>
            <a:gd name="connsiteY39" fmla="*/ 644435 h 1150367"/>
            <a:gd name="connsiteX40" fmla="*/ 2203268 w 2516777"/>
            <a:gd name="connsiteY40" fmla="*/ 705395 h 1150367"/>
            <a:gd name="connsiteX41" fmla="*/ 2177143 w 2516777"/>
            <a:gd name="connsiteY41" fmla="*/ 722812 h 1150367"/>
            <a:gd name="connsiteX42" fmla="*/ 2159725 w 2516777"/>
            <a:gd name="connsiteY42" fmla="*/ 740229 h 1150367"/>
            <a:gd name="connsiteX43" fmla="*/ 2107474 w 2516777"/>
            <a:gd name="connsiteY43" fmla="*/ 775063 h 1150367"/>
            <a:gd name="connsiteX44" fmla="*/ 2081348 w 2516777"/>
            <a:gd name="connsiteY44" fmla="*/ 792480 h 1150367"/>
            <a:gd name="connsiteX45" fmla="*/ 2055223 w 2516777"/>
            <a:gd name="connsiteY45" fmla="*/ 801189 h 1150367"/>
            <a:gd name="connsiteX46" fmla="*/ 2037805 w 2516777"/>
            <a:gd name="connsiteY46" fmla="*/ 827315 h 1150367"/>
            <a:gd name="connsiteX47" fmla="*/ 1985554 w 2516777"/>
            <a:gd name="connsiteY47" fmla="*/ 853440 h 1150367"/>
            <a:gd name="connsiteX48" fmla="*/ 1942011 w 2516777"/>
            <a:gd name="connsiteY48" fmla="*/ 879566 h 1150367"/>
            <a:gd name="connsiteX49" fmla="*/ 1889760 w 2516777"/>
            <a:gd name="connsiteY49" fmla="*/ 914400 h 1150367"/>
            <a:gd name="connsiteX50" fmla="*/ 1872343 w 2516777"/>
            <a:gd name="connsiteY50" fmla="*/ 931818 h 1150367"/>
            <a:gd name="connsiteX51" fmla="*/ 1846217 w 2516777"/>
            <a:gd name="connsiteY51" fmla="*/ 940526 h 1150367"/>
            <a:gd name="connsiteX52" fmla="*/ 1793965 w 2516777"/>
            <a:gd name="connsiteY52" fmla="*/ 975360 h 1150367"/>
            <a:gd name="connsiteX53" fmla="*/ 1767840 w 2516777"/>
            <a:gd name="connsiteY53" fmla="*/ 992778 h 1150367"/>
            <a:gd name="connsiteX54" fmla="*/ 1689463 w 2516777"/>
            <a:gd name="connsiteY54" fmla="*/ 1018903 h 1150367"/>
            <a:gd name="connsiteX55" fmla="*/ 1637211 w 2516777"/>
            <a:gd name="connsiteY55" fmla="*/ 1036320 h 1150367"/>
            <a:gd name="connsiteX56" fmla="*/ 1602377 w 2516777"/>
            <a:gd name="connsiteY56" fmla="*/ 1045029 h 1150367"/>
            <a:gd name="connsiteX57" fmla="*/ 1550125 w 2516777"/>
            <a:gd name="connsiteY57" fmla="*/ 1062446 h 1150367"/>
            <a:gd name="connsiteX58" fmla="*/ 1497874 w 2516777"/>
            <a:gd name="connsiteY58" fmla="*/ 1079863 h 1150367"/>
            <a:gd name="connsiteX59" fmla="*/ 1471748 w 2516777"/>
            <a:gd name="connsiteY59" fmla="*/ 1088572 h 1150367"/>
            <a:gd name="connsiteX60" fmla="*/ 1402080 w 2516777"/>
            <a:gd name="connsiteY60" fmla="*/ 1105989 h 1150367"/>
            <a:gd name="connsiteX61" fmla="*/ 1341120 w 2516777"/>
            <a:gd name="connsiteY61" fmla="*/ 1123406 h 1150367"/>
            <a:gd name="connsiteX62" fmla="*/ 1210491 w 2516777"/>
            <a:gd name="connsiteY62" fmla="*/ 1140823 h 1150367"/>
            <a:gd name="connsiteX63" fmla="*/ 1184365 w 2516777"/>
            <a:gd name="connsiteY63" fmla="*/ 1149532 h 1150367"/>
            <a:gd name="connsiteX64" fmla="*/ 940525 w 2516777"/>
            <a:gd name="connsiteY64" fmla="*/ 1132115 h 1150367"/>
            <a:gd name="connsiteX65" fmla="*/ 896983 w 2516777"/>
            <a:gd name="connsiteY65" fmla="*/ 1123406 h 1150367"/>
            <a:gd name="connsiteX66" fmla="*/ 844731 w 2516777"/>
            <a:gd name="connsiteY66" fmla="*/ 1105989 h 1150367"/>
            <a:gd name="connsiteX67" fmla="*/ 818605 w 2516777"/>
            <a:gd name="connsiteY67" fmla="*/ 1097280 h 1150367"/>
            <a:gd name="connsiteX68" fmla="*/ 766354 w 2516777"/>
            <a:gd name="connsiteY68" fmla="*/ 1088572 h 1150367"/>
            <a:gd name="connsiteX69" fmla="*/ 731520 w 2516777"/>
            <a:gd name="connsiteY69" fmla="*/ 1079863 h 1150367"/>
            <a:gd name="connsiteX70" fmla="*/ 705394 w 2516777"/>
            <a:gd name="connsiteY70" fmla="*/ 1071155 h 1150367"/>
            <a:gd name="connsiteX71" fmla="*/ 296091 w 2516777"/>
            <a:gd name="connsiteY71" fmla="*/ 1062446 h 1150367"/>
            <a:gd name="connsiteX72" fmla="*/ 200297 w 2516777"/>
            <a:gd name="connsiteY72" fmla="*/ 1045029 h 1150367"/>
            <a:gd name="connsiteX73" fmla="*/ 148045 w 2516777"/>
            <a:gd name="connsiteY73" fmla="*/ 1027612 h 1150367"/>
            <a:gd name="connsiteX74" fmla="*/ 104503 w 2516777"/>
            <a:gd name="connsiteY74" fmla="*/ 966652 h 1150367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</a:cxnLst>
          <a:rect l="l" t="t" r="r" b="b"/>
          <a:pathLst>
            <a:path w="2516777" h="1150367">
              <a:moveTo>
                <a:pt x="104503" y="966652"/>
              </a:moveTo>
              <a:cubicBezTo>
                <a:pt x="92891" y="952138"/>
                <a:pt x="82811" y="936252"/>
                <a:pt x="69668" y="923109"/>
              </a:cubicBezTo>
              <a:cubicBezTo>
                <a:pt x="62267" y="915708"/>
                <a:pt x="50081" y="913865"/>
                <a:pt x="43543" y="905692"/>
              </a:cubicBezTo>
              <a:cubicBezTo>
                <a:pt x="37808" y="898524"/>
                <a:pt x="38939" y="887777"/>
                <a:pt x="34834" y="879566"/>
              </a:cubicBezTo>
              <a:cubicBezTo>
                <a:pt x="30153" y="870205"/>
                <a:pt x="21668" y="863004"/>
                <a:pt x="17417" y="853440"/>
              </a:cubicBezTo>
              <a:cubicBezTo>
                <a:pt x="9961" y="836663"/>
                <a:pt x="0" y="801189"/>
                <a:pt x="0" y="801189"/>
              </a:cubicBezTo>
              <a:cubicBezTo>
                <a:pt x="1813" y="750418"/>
                <a:pt x="-5892" y="599272"/>
                <a:pt x="17417" y="513806"/>
              </a:cubicBezTo>
              <a:cubicBezTo>
                <a:pt x="17423" y="513785"/>
                <a:pt x="39185" y="448502"/>
                <a:pt x="43543" y="435429"/>
              </a:cubicBezTo>
              <a:lnTo>
                <a:pt x="52251" y="409303"/>
              </a:lnTo>
              <a:lnTo>
                <a:pt x="60960" y="383178"/>
              </a:lnTo>
              <a:cubicBezTo>
                <a:pt x="63863" y="362858"/>
                <a:pt x="66955" y="342564"/>
                <a:pt x="69668" y="322218"/>
              </a:cubicBezTo>
              <a:cubicBezTo>
                <a:pt x="72761" y="299020"/>
                <a:pt x="74818" y="275681"/>
                <a:pt x="78377" y="252549"/>
              </a:cubicBezTo>
              <a:cubicBezTo>
                <a:pt x="80628" y="237919"/>
                <a:pt x="84437" y="223569"/>
                <a:pt x="87085" y="209006"/>
              </a:cubicBezTo>
              <a:cubicBezTo>
                <a:pt x="87185" y="208456"/>
                <a:pt x="95470" y="141920"/>
                <a:pt x="104503" y="130629"/>
              </a:cubicBezTo>
              <a:cubicBezTo>
                <a:pt x="111041" y="122456"/>
                <a:pt x="121920" y="119018"/>
                <a:pt x="130628" y="113212"/>
              </a:cubicBezTo>
              <a:cubicBezTo>
                <a:pt x="136434" y="104503"/>
                <a:pt x="141507" y="95259"/>
                <a:pt x="148045" y="87086"/>
              </a:cubicBezTo>
              <a:cubicBezTo>
                <a:pt x="166454" y="64075"/>
                <a:pt x="193842" y="50750"/>
                <a:pt x="217714" y="34835"/>
              </a:cubicBezTo>
              <a:cubicBezTo>
                <a:pt x="226423" y="29029"/>
                <a:pt x="233911" y="20728"/>
                <a:pt x="243840" y="17418"/>
              </a:cubicBezTo>
              <a:lnTo>
                <a:pt x="296091" y="0"/>
              </a:lnTo>
              <a:lnTo>
                <a:pt x="1114697" y="8709"/>
              </a:lnTo>
              <a:cubicBezTo>
                <a:pt x="1140979" y="9219"/>
                <a:pt x="1166918" y="14802"/>
                <a:pt x="1193074" y="17418"/>
              </a:cubicBezTo>
              <a:lnTo>
                <a:pt x="1288868" y="26126"/>
              </a:lnTo>
              <a:cubicBezTo>
                <a:pt x="1423370" y="59751"/>
                <a:pt x="1334622" y="42503"/>
                <a:pt x="1558834" y="52252"/>
              </a:cubicBezTo>
              <a:cubicBezTo>
                <a:pt x="1701074" y="49349"/>
                <a:pt x="1843496" y="51292"/>
                <a:pt x="1985554" y="43543"/>
              </a:cubicBezTo>
              <a:cubicBezTo>
                <a:pt x="2003886" y="42543"/>
                <a:pt x="2037805" y="26126"/>
                <a:pt x="2037805" y="26126"/>
              </a:cubicBezTo>
              <a:cubicBezTo>
                <a:pt x="2136502" y="29029"/>
                <a:pt x="2235434" y="27450"/>
                <a:pt x="2333897" y="34835"/>
              </a:cubicBezTo>
              <a:cubicBezTo>
                <a:pt x="2352205" y="36208"/>
                <a:pt x="2386148" y="52252"/>
                <a:pt x="2386148" y="52252"/>
              </a:cubicBezTo>
              <a:cubicBezTo>
                <a:pt x="2391954" y="60961"/>
                <a:pt x="2396164" y="70977"/>
                <a:pt x="2403565" y="78378"/>
              </a:cubicBezTo>
              <a:cubicBezTo>
                <a:pt x="2410966" y="85779"/>
                <a:pt x="2423152" y="87622"/>
                <a:pt x="2429691" y="95795"/>
              </a:cubicBezTo>
              <a:cubicBezTo>
                <a:pt x="2435426" y="102963"/>
                <a:pt x="2433677" y="114049"/>
                <a:pt x="2438400" y="121920"/>
              </a:cubicBezTo>
              <a:cubicBezTo>
                <a:pt x="2469344" y="173494"/>
                <a:pt x="2454510" y="83165"/>
                <a:pt x="2490651" y="191589"/>
              </a:cubicBezTo>
              <a:lnTo>
                <a:pt x="2508068" y="243840"/>
              </a:lnTo>
              <a:lnTo>
                <a:pt x="2516777" y="269966"/>
              </a:lnTo>
              <a:cubicBezTo>
                <a:pt x="2513874" y="313509"/>
                <a:pt x="2512887" y="357222"/>
                <a:pt x="2508068" y="400595"/>
              </a:cubicBezTo>
              <a:cubicBezTo>
                <a:pt x="2505002" y="428187"/>
                <a:pt x="2476490" y="461025"/>
                <a:pt x="2464525" y="478972"/>
              </a:cubicBezTo>
              <a:cubicBezTo>
                <a:pt x="2441302" y="513807"/>
                <a:pt x="2455817" y="499292"/>
                <a:pt x="2420983" y="522515"/>
              </a:cubicBezTo>
              <a:cubicBezTo>
                <a:pt x="2401981" y="579516"/>
                <a:pt x="2428372" y="523569"/>
                <a:pt x="2386148" y="557349"/>
              </a:cubicBezTo>
              <a:cubicBezTo>
                <a:pt x="2329878" y="602366"/>
                <a:pt x="2408271" y="570296"/>
                <a:pt x="2342605" y="592183"/>
              </a:cubicBezTo>
              <a:cubicBezTo>
                <a:pt x="2333897" y="597989"/>
                <a:pt x="2324426" y="602789"/>
                <a:pt x="2316480" y="609600"/>
              </a:cubicBezTo>
              <a:cubicBezTo>
                <a:pt x="2304012" y="620287"/>
                <a:pt x="2295308" y="635326"/>
                <a:pt x="2281645" y="644435"/>
              </a:cubicBezTo>
              <a:cubicBezTo>
                <a:pt x="2149592" y="732470"/>
                <a:pt x="2285119" y="637185"/>
                <a:pt x="2203268" y="705395"/>
              </a:cubicBezTo>
              <a:cubicBezTo>
                <a:pt x="2195228" y="712095"/>
                <a:pt x="2185316" y="716274"/>
                <a:pt x="2177143" y="722812"/>
              </a:cubicBezTo>
              <a:cubicBezTo>
                <a:pt x="2170732" y="727941"/>
                <a:pt x="2166294" y="735303"/>
                <a:pt x="2159725" y="740229"/>
              </a:cubicBezTo>
              <a:cubicBezTo>
                <a:pt x="2142979" y="752788"/>
                <a:pt x="2124891" y="763452"/>
                <a:pt x="2107474" y="775063"/>
              </a:cubicBezTo>
              <a:cubicBezTo>
                <a:pt x="2098765" y="780869"/>
                <a:pt x="2091277" y="789170"/>
                <a:pt x="2081348" y="792480"/>
              </a:cubicBezTo>
              <a:lnTo>
                <a:pt x="2055223" y="801189"/>
              </a:lnTo>
              <a:cubicBezTo>
                <a:pt x="2049417" y="809898"/>
                <a:pt x="2045206" y="819914"/>
                <a:pt x="2037805" y="827315"/>
              </a:cubicBezTo>
              <a:cubicBezTo>
                <a:pt x="2020922" y="844198"/>
                <a:pt x="2006804" y="846357"/>
                <a:pt x="1985554" y="853440"/>
              </a:cubicBezTo>
              <a:cubicBezTo>
                <a:pt x="1946480" y="892517"/>
                <a:pt x="1992883" y="851304"/>
                <a:pt x="1942011" y="879566"/>
              </a:cubicBezTo>
              <a:cubicBezTo>
                <a:pt x="1923713" y="889732"/>
                <a:pt x="1904561" y="899598"/>
                <a:pt x="1889760" y="914400"/>
              </a:cubicBezTo>
              <a:cubicBezTo>
                <a:pt x="1883954" y="920206"/>
                <a:pt x="1879384" y="927594"/>
                <a:pt x="1872343" y="931818"/>
              </a:cubicBezTo>
              <a:cubicBezTo>
                <a:pt x="1864472" y="936541"/>
                <a:pt x="1854926" y="937623"/>
                <a:pt x="1846217" y="940526"/>
              </a:cubicBezTo>
              <a:lnTo>
                <a:pt x="1793965" y="975360"/>
              </a:lnTo>
              <a:cubicBezTo>
                <a:pt x="1785256" y="981166"/>
                <a:pt x="1777769" y="989468"/>
                <a:pt x="1767840" y="992778"/>
              </a:cubicBezTo>
              <a:lnTo>
                <a:pt x="1689463" y="1018903"/>
              </a:lnTo>
              <a:lnTo>
                <a:pt x="1637211" y="1036320"/>
              </a:lnTo>
              <a:cubicBezTo>
                <a:pt x="1625600" y="1039223"/>
                <a:pt x="1613841" y="1041590"/>
                <a:pt x="1602377" y="1045029"/>
              </a:cubicBezTo>
              <a:cubicBezTo>
                <a:pt x="1584792" y="1050305"/>
                <a:pt x="1567542" y="1056640"/>
                <a:pt x="1550125" y="1062446"/>
              </a:cubicBezTo>
              <a:lnTo>
                <a:pt x="1497874" y="1079863"/>
              </a:lnTo>
              <a:cubicBezTo>
                <a:pt x="1489165" y="1082766"/>
                <a:pt x="1480654" y="1086346"/>
                <a:pt x="1471748" y="1088572"/>
              </a:cubicBezTo>
              <a:cubicBezTo>
                <a:pt x="1448525" y="1094378"/>
                <a:pt x="1424789" y="1098419"/>
                <a:pt x="1402080" y="1105989"/>
              </a:cubicBezTo>
              <a:cubicBezTo>
                <a:pt x="1372982" y="1115689"/>
                <a:pt x="1373931" y="1116115"/>
                <a:pt x="1341120" y="1123406"/>
              </a:cubicBezTo>
              <a:cubicBezTo>
                <a:pt x="1282081" y="1136526"/>
                <a:pt x="1286464" y="1133226"/>
                <a:pt x="1210491" y="1140823"/>
              </a:cubicBezTo>
              <a:cubicBezTo>
                <a:pt x="1201782" y="1143726"/>
                <a:pt x="1193545" y="1149532"/>
                <a:pt x="1184365" y="1149532"/>
              </a:cubicBezTo>
              <a:cubicBezTo>
                <a:pt x="930258" y="1149532"/>
                <a:pt x="1048696" y="1156153"/>
                <a:pt x="940525" y="1132115"/>
              </a:cubicBezTo>
              <a:cubicBezTo>
                <a:pt x="926076" y="1128904"/>
                <a:pt x="911263" y="1127301"/>
                <a:pt x="896983" y="1123406"/>
              </a:cubicBezTo>
              <a:cubicBezTo>
                <a:pt x="879270" y="1118575"/>
                <a:pt x="862148" y="1111795"/>
                <a:pt x="844731" y="1105989"/>
              </a:cubicBezTo>
              <a:cubicBezTo>
                <a:pt x="836022" y="1103086"/>
                <a:pt x="827660" y="1098789"/>
                <a:pt x="818605" y="1097280"/>
              </a:cubicBezTo>
              <a:cubicBezTo>
                <a:pt x="801188" y="1094377"/>
                <a:pt x="783668" y="1092035"/>
                <a:pt x="766354" y="1088572"/>
              </a:cubicBezTo>
              <a:cubicBezTo>
                <a:pt x="754618" y="1086225"/>
                <a:pt x="743028" y="1083151"/>
                <a:pt x="731520" y="1079863"/>
              </a:cubicBezTo>
              <a:cubicBezTo>
                <a:pt x="722694" y="1077341"/>
                <a:pt x="714566" y="1071522"/>
                <a:pt x="705394" y="1071155"/>
              </a:cubicBezTo>
              <a:cubicBezTo>
                <a:pt x="569038" y="1065701"/>
                <a:pt x="432525" y="1065349"/>
                <a:pt x="296091" y="1062446"/>
              </a:cubicBezTo>
              <a:cubicBezTo>
                <a:pt x="279010" y="1059599"/>
                <a:pt x="219432" y="1050248"/>
                <a:pt x="200297" y="1045029"/>
              </a:cubicBezTo>
              <a:cubicBezTo>
                <a:pt x="182584" y="1040198"/>
                <a:pt x="148045" y="1027612"/>
                <a:pt x="148045" y="1027612"/>
              </a:cubicBezTo>
              <a:lnTo>
                <a:pt x="104503" y="966652"/>
              </a:lnTo>
              <a:close/>
            </a:path>
          </a:pathLst>
        </a:cu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0.24191</cdr:x>
      <cdr:y>0.06854</cdr:y>
    </cdr:from>
    <cdr:to>
      <cdr:x>0.77797</cdr:x>
      <cdr:y>0.39442</cdr:y>
    </cdr:to>
    <cdr:sp macro="" textlink="">
      <cdr:nvSpPr>
        <cdr:cNvPr id="6" name="Полилиния 5"/>
        <cdr:cNvSpPr/>
      </cdr:nvSpPr>
      <cdr:spPr>
        <a:xfrm xmlns:a="http://schemas.openxmlformats.org/drawingml/2006/main">
          <a:off x="2770551" y="452437"/>
          <a:ext cx="6139543" cy="2151018"/>
        </a:xfrm>
        <a:custGeom xmlns:a="http://schemas.openxmlformats.org/drawingml/2006/main">
          <a:avLst/>
          <a:gdLst>
            <a:gd name="connsiteX0" fmla="*/ 0 w 6139543"/>
            <a:gd name="connsiteY0" fmla="*/ 1820092 h 2151018"/>
            <a:gd name="connsiteX1" fmla="*/ 8708 w 6139543"/>
            <a:gd name="connsiteY1" fmla="*/ 1576252 h 2151018"/>
            <a:gd name="connsiteX2" fmla="*/ 34834 w 6139543"/>
            <a:gd name="connsiteY2" fmla="*/ 1524000 h 2151018"/>
            <a:gd name="connsiteX3" fmla="*/ 60960 w 6139543"/>
            <a:gd name="connsiteY3" fmla="*/ 1515292 h 2151018"/>
            <a:gd name="connsiteX4" fmla="*/ 87085 w 6139543"/>
            <a:gd name="connsiteY4" fmla="*/ 1497875 h 2151018"/>
            <a:gd name="connsiteX5" fmla="*/ 104503 w 6139543"/>
            <a:gd name="connsiteY5" fmla="*/ 1480458 h 2151018"/>
            <a:gd name="connsiteX6" fmla="*/ 156754 w 6139543"/>
            <a:gd name="connsiteY6" fmla="*/ 1463040 h 2151018"/>
            <a:gd name="connsiteX7" fmla="*/ 182880 w 6139543"/>
            <a:gd name="connsiteY7" fmla="*/ 1454332 h 2151018"/>
            <a:gd name="connsiteX8" fmla="*/ 209005 w 6139543"/>
            <a:gd name="connsiteY8" fmla="*/ 1436915 h 2151018"/>
            <a:gd name="connsiteX9" fmla="*/ 243840 w 6139543"/>
            <a:gd name="connsiteY9" fmla="*/ 1428206 h 2151018"/>
            <a:gd name="connsiteX10" fmla="*/ 269965 w 6139543"/>
            <a:gd name="connsiteY10" fmla="*/ 1419498 h 2151018"/>
            <a:gd name="connsiteX11" fmla="*/ 365760 w 6139543"/>
            <a:gd name="connsiteY11" fmla="*/ 1384663 h 2151018"/>
            <a:gd name="connsiteX12" fmla="*/ 391885 w 6139543"/>
            <a:gd name="connsiteY12" fmla="*/ 1375955 h 2151018"/>
            <a:gd name="connsiteX13" fmla="*/ 418011 w 6139543"/>
            <a:gd name="connsiteY13" fmla="*/ 1367246 h 2151018"/>
            <a:gd name="connsiteX14" fmla="*/ 470263 w 6139543"/>
            <a:gd name="connsiteY14" fmla="*/ 1358538 h 2151018"/>
            <a:gd name="connsiteX15" fmla="*/ 539931 w 6139543"/>
            <a:gd name="connsiteY15" fmla="*/ 1341120 h 2151018"/>
            <a:gd name="connsiteX16" fmla="*/ 644434 w 6139543"/>
            <a:gd name="connsiteY16" fmla="*/ 1306286 h 2151018"/>
            <a:gd name="connsiteX17" fmla="*/ 696685 w 6139543"/>
            <a:gd name="connsiteY17" fmla="*/ 1288869 h 2151018"/>
            <a:gd name="connsiteX18" fmla="*/ 757645 w 6139543"/>
            <a:gd name="connsiteY18" fmla="*/ 1262743 h 2151018"/>
            <a:gd name="connsiteX19" fmla="*/ 836023 w 6139543"/>
            <a:gd name="connsiteY19" fmla="*/ 1227909 h 2151018"/>
            <a:gd name="connsiteX20" fmla="*/ 870857 w 6139543"/>
            <a:gd name="connsiteY20" fmla="*/ 1219200 h 2151018"/>
            <a:gd name="connsiteX21" fmla="*/ 914400 w 6139543"/>
            <a:gd name="connsiteY21" fmla="*/ 1201783 h 2151018"/>
            <a:gd name="connsiteX22" fmla="*/ 949234 w 6139543"/>
            <a:gd name="connsiteY22" fmla="*/ 1184366 h 2151018"/>
            <a:gd name="connsiteX23" fmla="*/ 1010194 w 6139543"/>
            <a:gd name="connsiteY23" fmla="*/ 1166949 h 2151018"/>
            <a:gd name="connsiteX24" fmla="*/ 1079863 w 6139543"/>
            <a:gd name="connsiteY24" fmla="*/ 1149532 h 2151018"/>
            <a:gd name="connsiteX25" fmla="*/ 1123405 w 6139543"/>
            <a:gd name="connsiteY25" fmla="*/ 1132115 h 2151018"/>
            <a:gd name="connsiteX26" fmla="*/ 1219200 w 6139543"/>
            <a:gd name="connsiteY26" fmla="*/ 1114698 h 2151018"/>
            <a:gd name="connsiteX27" fmla="*/ 1254034 w 6139543"/>
            <a:gd name="connsiteY27" fmla="*/ 1105989 h 2151018"/>
            <a:gd name="connsiteX28" fmla="*/ 1288868 w 6139543"/>
            <a:gd name="connsiteY28" fmla="*/ 1088572 h 2151018"/>
            <a:gd name="connsiteX29" fmla="*/ 1323703 w 6139543"/>
            <a:gd name="connsiteY29" fmla="*/ 1079863 h 2151018"/>
            <a:gd name="connsiteX30" fmla="*/ 1402080 w 6139543"/>
            <a:gd name="connsiteY30" fmla="*/ 1053738 h 2151018"/>
            <a:gd name="connsiteX31" fmla="*/ 1463040 w 6139543"/>
            <a:gd name="connsiteY31" fmla="*/ 1027612 h 2151018"/>
            <a:gd name="connsiteX32" fmla="*/ 1532708 w 6139543"/>
            <a:gd name="connsiteY32" fmla="*/ 1001486 h 2151018"/>
            <a:gd name="connsiteX33" fmla="*/ 1602377 w 6139543"/>
            <a:gd name="connsiteY33" fmla="*/ 984069 h 2151018"/>
            <a:gd name="connsiteX34" fmla="*/ 1680754 w 6139543"/>
            <a:gd name="connsiteY34" fmla="*/ 949235 h 2151018"/>
            <a:gd name="connsiteX35" fmla="*/ 1750423 w 6139543"/>
            <a:gd name="connsiteY35" fmla="*/ 914400 h 2151018"/>
            <a:gd name="connsiteX36" fmla="*/ 1811383 w 6139543"/>
            <a:gd name="connsiteY36" fmla="*/ 888275 h 2151018"/>
            <a:gd name="connsiteX37" fmla="*/ 1898468 w 6139543"/>
            <a:gd name="connsiteY37" fmla="*/ 862149 h 2151018"/>
            <a:gd name="connsiteX38" fmla="*/ 1976845 w 6139543"/>
            <a:gd name="connsiteY38" fmla="*/ 836023 h 2151018"/>
            <a:gd name="connsiteX39" fmla="*/ 2011680 w 6139543"/>
            <a:gd name="connsiteY39" fmla="*/ 809898 h 2151018"/>
            <a:gd name="connsiteX40" fmla="*/ 2107474 w 6139543"/>
            <a:gd name="connsiteY40" fmla="*/ 775063 h 2151018"/>
            <a:gd name="connsiteX41" fmla="*/ 2159725 w 6139543"/>
            <a:gd name="connsiteY41" fmla="*/ 748938 h 2151018"/>
            <a:gd name="connsiteX42" fmla="*/ 2203268 w 6139543"/>
            <a:gd name="connsiteY42" fmla="*/ 740229 h 2151018"/>
            <a:gd name="connsiteX43" fmla="*/ 2238103 w 6139543"/>
            <a:gd name="connsiteY43" fmla="*/ 731520 h 2151018"/>
            <a:gd name="connsiteX44" fmla="*/ 2272937 w 6139543"/>
            <a:gd name="connsiteY44" fmla="*/ 714103 h 2151018"/>
            <a:gd name="connsiteX45" fmla="*/ 2368731 w 6139543"/>
            <a:gd name="connsiteY45" fmla="*/ 679269 h 2151018"/>
            <a:gd name="connsiteX46" fmla="*/ 2394857 w 6139543"/>
            <a:gd name="connsiteY46" fmla="*/ 661852 h 2151018"/>
            <a:gd name="connsiteX47" fmla="*/ 2490651 w 6139543"/>
            <a:gd name="connsiteY47" fmla="*/ 635726 h 2151018"/>
            <a:gd name="connsiteX48" fmla="*/ 2621280 w 6139543"/>
            <a:gd name="connsiteY48" fmla="*/ 574766 h 2151018"/>
            <a:gd name="connsiteX49" fmla="*/ 2682240 w 6139543"/>
            <a:gd name="connsiteY49" fmla="*/ 557349 h 2151018"/>
            <a:gd name="connsiteX50" fmla="*/ 2717074 w 6139543"/>
            <a:gd name="connsiteY50" fmla="*/ 539932 h 2151018"/>
            <a:gd name="connsiteX51" fmla="*/ 2760617 w 6139543"/>
            <a:gd name="connsiteY51" fmla="*/ 531223 h 2151018"/>
            <a:gd name="connsiteX52" fmla="*/ 2795451 w 6139543"/>
            <a:gd name="connsiteY52" fmla="*/ 522515 h 2151018"/>
            <a:gd name="connsiteX53" fmla="*/ 2873828 w 6139543"/>
            <a:gd name="connsiteY53" fmla="*/ 496389 h 2151018"/>
            <a:gd name="connsiteX54" fmla="*/ 2899954 w 6139543"/>
            <a:gd name="connsiteY54" fmla="*/ 487680 h 2151018"/>
            <a:gd name="connsiteX55" fmla="*/ 2943497 w 6139543"/>
            <a:gd name="connsiteY55" fmla="*/ 461555 h 2151018"/>
            <a:gd name="connsiteX56" fmla="*/ 3039291 w 6139543"/>
            <a:gd name="connsiteY56" fmla="*/ 444138 h 2151018"/>
            <a:gd name="connsiteX57" fmla="*/ 3082834 w 6139543"/>
            <a:gd name="connsiteY57" fmla="*/ 426720 h 2151018"/>
            <a:gd name="connsiteX58" fmla="*/ 3117668 w 6139543"/>
            <a:gd name="connsiteY58" fmla="*/ 418012 h 2151018"/>
            <a:gd name="connsiteX59" fmla="*/ 3213463 w 6139543"/>
            <a:gd name="connsiteY59" fmla="*/ 400595 h 2151018"/>
            <a:gd name="connsiteX60" fmla="*/ 3274423 w 6139543"/>
            <a:gd name="connsiteY60" fmla="*/ 374469 h 2151018"/>
            <a:gd name="connsiteX61" fmla="*/ 3309257 w 6139543"/>
            <a:gd name="connsiteY61" fmla="*/ 357052 h 2151018"/>
            <a:gd name="connsiteX62" fmla="*/ 3387634 w 6139543"/>
            <a:gd name="connsiteY62" fmla="*/ 339635 h 2151018"/>
            <a:gd name="connsiteX63" fmla="*/ 3431177 w 6139543"/>
            <a:gd name="connsiteY63" fmla="*/ 322218 h 2151018"/>
            <a:gd name="connsiteX64" fmla="*/ 3509554 w 6139543"/>
            <a:gd name="connsiteY64" fmla="*/ 304800 h 2151018"/>
            <a:gd name="connsiteX65" fmla="*/ 3614057 w 6139543"/>
            <a:gd name="connsiteY65" fmla="*/ 278675 h 2151018"/>
            <a:gd name="connsiteX66" fmla="*/ 3648891 w 6139543"/>
            <a:gd name="connsiteY66" fmla="*/ 269966 h 2151018"/>
            <a:gd name="connsiteX67" fmla="*/ 3701143 w 6139543"/>
            <a:gd name="connsiteY67" fmla="*/ 252549 h 2151018"/>
            <a:gd name="connsiteX68" fmla="*/ 3796937 w 6139543"/>
            <a:gd name="connsiteY68" fmla="*/ 235132 h 2151018"/>
            <a:gd name="connsiteX69" fmla="*/ 3840480 w 6139543"/>
            <a:gd name="connsiteY69" fmla="*/ 217715 h 2151018"/>
            <a:gd name="connsiteX70" fmla="*/ 3884023 w 6139543"/>
            <a:gd name="connsiteY70" fmla="*/ 209006 h 2151018"/>
            <a:gd name="connsiteX71" fmla="*/ 3910148 w 6139543"/>
            <a:gd name="connsiteY71" fmla="*/ 200298 h 2151018"/>
            <a:gd name="connsiteX72" fmla="*/ 3953691 w 6139543"/>
            <a:gd name="connsiteY72" fmla="*/ 191589 h 2151018"/>
            <a:gd name="connsiteX73" fmla="*/ 3979817 w 6139543"/>
            <a:gd name="connsiteY73" fmla="*/ 182880 h 2151018"/>
            <a:gd name="connsiteX74" fmla="*/ 4023360 w 6139543"/>
            <a:gd name="connsiteY74" fmla="*/ 174172 h 2151018"/>
            <a:gd name="connsiteX75" fmla="*/ 4153988 w 6139543"/>
            <a:gd name="connsiteY75" fmla="*/ 156755 h 2151018"/>
            <a:gd name="connsiteX76" fmla="*/ 4241074 w 6139543"/>
            <a:gd name="connsiteY76" fmla="*/ 139338 h 2151018"/>
            <a:gd name="connsiteX77" fmla="*/ 4397828 w 6139543"/>
            <a:gd name="connsiteY77" fmla="*/ 113212 h 2151018"/>
            <a:gd name="connsiteX78" fmla="*/ 4563291 w 6139543"/>
            <a:gd name="connsiteY78" fmla="*/ 87086 h 2151018"/>
            <a:gd name="connsiteX79" fmla="*/ 4676503 w 6139543"/>
            <a:gd name="connsiteY79" fmla="*/ 78378 h 2151018"/>
            <a:gd name="connsiteX80" fmla="*/ 4781005 w 6139543"/>
            <a:gd name="connsiteY80" fmla="*/ 60960 h 2151018"/>
            <a:gd name="connsiteX81" fmla="*/ 4911634 w 6139543"/>
            <a:gd name="connsiteY81" fmla="*/ 43543 h 2151018"/>
            <a:gd name="connsiteX82" fmla="*/ 4963885 w 6139543"/>
            <a:gd name="connsiteY82" fmla="*/ 26126 h 2151018"/>
            <a:gd name="connsiteX83" fmla="*/ 4998720 w 6139543"/>
            <a:gd name="connsiteY83" fmla="*/ 17418 h 2151018"/>
            <a:gd name="connsiteX84" fmla="*/ 5050971 w 6139543"/>
            <a:gd name="connsiteY84" fmla="*/ 0 h 2151018"/>
            <a:gd name="connsiteX85" fmla="*/ 5347063 w 6139543"/>
            <a:gd name="connsiteY85" fmla="*/ 17418 h 2151018"/>
            <a:gd name="connsiteX86" fmla="*/ 5399314 w 6139543"/>
            <a:gd name="connsiteY86" fmla="*/ 34835 h 2151018"/>
            <a:gd name="connsiteX87" fmla="*/ 5434148 w 6139543"/>
            <a:gd name="connsiteY87" fmla="*/ 43543 h 2151018"/>
            <a:gd name="connsiteX88" fmla="*/ 5460274 w 6139543"/>
            <a:gd name="connsiteY88" fmla="*/ 52252 h 2151018"/>
            <a:gd name="connsiteX89" fmla="*/ 5503817 w 6139543"/>
            <a:gd name="connsiteY89" fmla="*/ 60960 h 2151018"/>
            <a:gd name="connsiteX90" fmla="*/ 5556068 w 6139543"/>
            <a:gd name="connsiteY90" fmla="*/ 78378 h 2151018"/>
            <a:gd name="connsiteX91" fmla="*/ 5599611 w 6139543"/>
            <a:gd name="connsiteY91" fmla="*/ 113212 h 2151018"/>
            <a:gd name="connsiteX92" fmla="*/ 5625737 w 6139543"/>
            <a:gd name="connsiteY92" fmla="*/ 130629 h 2151018"/>
            <a:gd name="connsiteX93" fmla="*/ 5677988 w 6139543"/>
            <a:gd name="connsiteY93" fmla="*/ 165463 h 2151018"/>
            <a:gd name="connsiteX94" fmla="*/ 5695405 w 6139543"/>
            <a:gd name="connsiteY94" fmla="*/ 191589 h 2151018"/>
            <a:gd name="connsiteX95" fmla="*/ 5712823 w 6139543"/>
            <a:gd name="connsiteY95" fmla="*/ 209006 h 2151018"/>
            <a:gd name="connsiteX96" fmla="*/ 5747657 w 6139543"/>
            <a:gd name="connsiteY96" fmla="*/ 261258 h 2151018"/>
            <a:gd name="connsiteX97" fmla="*/ 5773783 w 6139543"/>
            <a:gd name="connsiteY97" fmla="*/ 278675 h 2151018"/>
            <a:gd name="connsiteX98" fmla="*/ 5817325 w 6139543"/>
            <a:gd name="connsiteY98" fmla="*/ 322218 h 2151018"/>
            <a:gd name="connsiteX99" fmla="*/ 5834743 w 6139543"/>
            <a:gd name="connsiteY99" fmla="*/ 339635 h 2151018"/>
            <a:gd name="connsiteX100" fmla="*/ 5860868 w 6139543"/>
            <a:gd name="connsiteY100" fmla="*/ 357052 h 2151018"/>
            <a:gd name="connsiteX101" fmla="*/ 5878285 w 6139543"/>
            <a:gd name="connsiteY101" fmla="*/ 383178 h 2151018"/>
            <a:gd name="connsiteX102" fmla="*/ 5921828 w 6139543"/>
            <a:gd name="connsiteY102" fmla="*/ 418012 h 2151018"/>
            <a:gd name="connsiteX103" fmla="*/ 5939245 w 6139543"/>
            <a:gd name="connsiteY103" fmla="*/ 444138 h 2151018"/>
            <a:gd name="connsiteX104" fmla="*/ 5956663 w 6139543"/>
            <a:gd name="connsiteY104" fmla="*/ 461555 h 2151018"/>
            <a:gd name="connsiteX105" fmla="*/ 5965371 w 6139543"/>
            <a:gd name="connsiteY105" fmla="*/ 487680 h 2151018"/>
            <a:gd name="connsiteX106" fmla="*/ 5982788 w 6139543"/>
            <a:gd name="connsiteY106" fmla="*/ 505098 h 2151018"/>
            <a:gd name="connsiteX107" fmla="*/ 6000205 w 6139543"/>
            <a:gd name="connsiteY107" fmla="*/ 531223 h 2151018"/>
            <a:gd name="connsiteX108" fmla="*/ 6008914 w 6139543"/>
            <a:gd name="connsiteY108" fmla="*/ 557349 h 2151018"/>
            <a:gd name="connsiteX109" fmla="*/ 6061165 w 6139543"/>
            <a:gd name="connsiteY109" fmla="*/ 627018 h 2151018"/>
            <a:gd name="connsiteX110" fmla="*/ 6096000 w 6139543"/>
            <a:gd name="connsiteY110" fmla="*/ 705395 h 2151018"/>
            <a:gd name="connsiteX111" fmla="*/ 6122125 w 6139543"/>
            <a:gd name="connsiteY111" fmla="*/ 783772 h 2151018"/>
            <a:gd name="connsiteX112" fmla="*/ 6130834 w 6139543"/>
            <a:gd name="connsiteY112" fmla="*/ 809898 h 2151018"/>
            <a:gd name="connsiteX113" fmla="*/ 6139543 w 6139543"/>
            <a:gd name="connsiteY113" fmla="*/ 836023 h 2151018"/>
            <a:gd name="connsiteX114" fmla="*/ 6113417 w 6139543"/>
            <a:gd name="connsiteY114" fmla="*/ 1018903 h 2151018"/>
            <a:gd name="connsiteX115" fmla="*/ 6078583 w 6139543"/>
            <a:gd name="connsiteY115" fmla="*/ 1071155 h 2151018"/>
            <a:gd name="connsiteX116" fmla="*/ 6061165 w 6139543"/>
            <a:gd name="connsiteY116" fmla="*/ 1088572 h 2151018"/>
            <a:gd name="connsiteX117" fmla="*/ 6043748 w 6139543"/>
            <a:gd name="connsiteY117" fmla="*/ 1114698 h 2151018"/>
            <a:gd name="connsiteX118" fmla="*/ 6017623 w 6139543"/>
            <a:gd name="connsiteY118" fmla="*/ 1132115 h 2151018"/>
            <a:gd name="connsiteX119" fmla="*/ 6000205 w 6139543"/>
            <a:gd name="connsiteY119" fmla="*/ 1149532 h 2151018"/>
            <a:gd name="connsiteX120" fmla="*/ 5947954 w 6139543"/>
            <a:gd name="connsiteY120" fmla="*/ 1184366 h 2151018"/>
            <a:gd name="connsiteX121" fmla="*/ 5921828 w 6139543"/>
            <a:gd name="connsiteY121" fmla="*/ 1201783 h 2151018"/>
            <a:gd name="connsiteX122" fmla="*/ 5869577 w 6139543"/>
            <a:gd name="connsiteY122" fmla="*/ 1219200 h 2151018"/>
            <a:gd name="connsiteX123" fmla="*/ 5808617 w 6139543"/>
            <a:gd name="connsiteY123" fmla="*/ 1236618 h 2151018"/>
            <a:gd name="connsiteX124" fmla="*/ 5730240 w 6139543"/>
            <a:gd name="connsiteY124" fmla="*/ 1245326 h 2151018"/>
            <a:gd name="connsiteX125" fmla="*/ 5669280 w 6139543"/>
            <a:gd name="connsiteY125" fmla="*/ 1254035 h 2151018"/>
            <a:gd name="connsiteX126" fmla="*/ 5643154 w 6139543"/>
            <a:gd name="connsiteY126" fmla="*/ 1262743 h 2151018"/>
            <a:gd name="connsiteX127" fmla="*/ 5529943 w 6139543"/>
            <a:gd name="connsiteY127" fmla="*/ 1280160 h 2151018"/>
            <a:gd name="connsiteX128" fmla="*/ 5408023 w 6139543"/>
            <a:gd name="connsiteY128" fmla="*/ 1306286 h 2151018"/>
            <a:gd name="connsiteX129" fmla="*/ 5312228 w 6139543"/>
            <a:gd name="connsiteY129" fmla="*/ 1323703 h 2151018"/>
            <a:gd name="connsiteX130" fmla="*/ 5251268 w 6139543"/>
            <a:gd name="connsiteY130" fmla="*/ 1341120 h 2151018"/>
            <a:gd name="connsiteX131" fmla="*/ 5199017 w 6139543"/>
            <a:gd name="connsiteY131" fmla="*/ 1349829 h 2151018"/>
            <a:gd name="connsiteX132" fmla="*/ 5164183 w 6139543"/>
            <a:gd name="connsiteY132" fmla="*/ 1358538 h 2151018"/>
            <a:gd name="connsiteX133" fmla="*/ 5138057 w 6139543"/>
            <a:gd name="connsiteY133" fmla="*/ 1367246 h 2151018"/>
            <a:gd name="connsiteX134" fmla="*/ 5077097 w 6139543"/>
            <a:gd name="connsiteY134" fmla="*/ 1375955 h 2151018"/>
            <a:gd name="connsiteX135" fmla="*/ 4998720 w 6139543"/>
            <a:gd name="connsiteY135" fmla="*/ 1393372 h 2151018"/>
            <a:gd name="connsiteX136" fmla="*/ 4937760 w 6139543"/>
            <a:gd name="connsiteY136" fmla="*/ 1410789 h 2151018"/>
            <a:gd name="connsiteX137" fmla="*/ 4868091 w 6139543"/>
            <a:gd name="connsiteY137" fmla="*/ 1419498 h 2151018"/>
            <a:gd name="connsiteX138" fmla="*/ 4781005 w 6139543"/>
            <a:gd name="connsiteY138" fmla="*/ 1436915 h 2151018"/>
            <a:gd name="connsiteX139" fmla="*/ 4754880 w 6139543"/>
            <a:gd name="connsiteY139" fmla="*/ 1445623 h 2151018"/>
            <a:gd name="connsiteX140" fmla="*/ 4624251 w 6139543"/>
            <a:gd name="connsiteY140" fmla="*/ 1463040 h 2151018"/>
            <a:gd name="connsiteX141" fmla="*/ 4537165 w 6139543"/>
            <a:gd name="connsiteY141" fmla="*/ 1480458 h 2151018"/>
            <a:gd name="connsiteX142" fmla="*/ 4502331 w 6139543"/>
            <a:gd name="connsiteY142" fmla="*/ 1489166 h 2151018"/>
            <a:gd name="connsiteX143" fmla="*/ 4423954 w 6139543"/>
            <a:gd name="connsiteY143" fmla="*/ 1506583 h 2151018"/>
            <a:gd name="connsiteX144" fmla="*/ 4397828 w 6139543"/>
            <a:gd name="connsiteY144" fmla="*/ 1515292 h 2151018"/>
            <a:gd name="connsiteX145" fmla="*/ 4284617 w 6139543"/>
            <a:gd name="connsiteY145" fmla="*/ 1532709 h 2151018"/>
            <a:gd name="connsiteX146" fmla="*/ 4214948 w 6139543"/>
            <a:gd name="connsiteY146" fmla="*/ 1550126 h 2151018"/>
            <a:gd name="connsiteX147" fmla="*/ 4171405 w 6139543"/>
            <a:gd name="connsiteY147" fmla="*/ 1558835 h 2151018"/>
            <a:gd name="connsiteX148" fmla="*/ 4119154 w 6139543"/>
            <a:gd name="connsiteY148" fmla="*/ 1567543 h 2151018"/>
            <a:gd name="connsiteX149" fmla="*/ 4084320 w 6139543"/>
            <a:gd name="connsiteY149" fmla="*/ 1576252 h 2151018"/>
            <a:gd name="connsiteX150" fmla="*/ 4023360 w 6139543"/>
            <a:gd name="connsiteY150" fmla="*/ 1584960 h 2151018"/>
            <a:gd name="connsiteX151" fmla="*/ 3918857 w 6139543"/>
            <a:gd name="connsiteY151" fmla="*/ 1602378 h 2151018"/>
            <a:gd name="connsiteX152" fmla="*/ 3849188 w 6139543"/>
            <a:gd name="connsiteY152" fmla="*/ 1611086 h 2151018"/>
            <a:gd name="connsiteX153" fmla="*/ 3805645 w 6139543"/>
            <a:gd name="connsiteY153" fmla="*/ 1619795 h 2151018"/>
            <a:gd name="connsiteX154" fmla="*/ 3727268 w 6139543"/>
            <a:gd name="connsiteY154" fmla="*/ 1628503 h 2151018"/>
            <a:gd name="connsiteX155" fmla="*/ 3640183 w 6139543"/>
            <a:gd name="connsiteY155" fmla="*/ 1645920 h 2151018"/>
            <a:gd name="connsiteX156" fmla="*/ 3570514 w 6139543"/>
            <a:gd name="connsiteY156" fmla="*/ 1663338 h 2151018"/>
            <a:gd name="connsiteX157" fmla="*/ 3483428 w 6139543"/>
            <a:gd name="connsiteY157" fmla="*/ 1680755 h 2151018"/>
            <a:gd name="connsiteX158" fmla="*/ 3439885 w 6139543"/>
            <a:gd name="connsiteY158" fmla="*/ 1689463 h 2151018"/>
            <a:gd name="connsiteX159" fmla="*/ 3396343 w 6139543"/>
            <a:gd name="connsiteY159" fmla="*/ 1698172 h 2151018"/>
            <a:gd name="connsiteX160" fmla="*/ 3344091 w 6139543"/>
            <a:gd name="connsiteY160" fmla="*/ 1706880 h 2151018"/>
            <a:gd name="connsiteX161" fmla="*/ 3309257 w 6139543"/>
            <a:gd name="connsiteY161" fmla="*/ 1715589 h 2151018"/>
            <a:gd name="connsiteX162" fmla="*/ 3283131 w 6139543"/>
            <a:gd name="connsiteY162" fmla="*/ 1724298 h 2151018"/>
            <a:gd name="connsiteX163" fmla="*/ 3126377 w 6139543"/>
            <a:gd name="connsiteY163" fmla="*/ 1741715 h 2151018"/>
            <a:gd name="connsiteX164" fmla="*/ 3091543 w 6139543"/>
            <a:gd name="connsiteY164" fmla="*/ 1759132 h 2151018"/>
            <a:gd name="connsiteX165" fmla="*/ 3021874 w 6139543"/>
            <a:gd name="connsiteY165" fmla="*/ 1767840 h 2151018"/>
            <a:gd name="connsiteX166" fmla="*/ 2969623 w 6139543"/>
            <a:gd name="connsiteY166" fmla="*/ 1776549 h 2151018"/>
            <a:gd name="connsiteX167" fmla="*/ 2943497 w 6139543"/>
            <a:gd name="connsiteY167" fmla="*/ 1785258 h 2151018"/>
            <a:gd name="connsiteX168" fmla="*/ 2908663 w 6139543"/>
            <a:gd name="connsiteY168" fmla="*/ 1793966 h 2151018"/>
            <a:gd name="connsiteX169" fmla="*/ 2882537 w 6139543"/>
            <a:gd name="connsiteY169" fmla="*/ 1802675 h 2151018"/>
            <a:gd name="connsiteX170" fmla="*/ 2821577 w 6139543"/>
            <a:gd name="connsiteY170" fmla="*/ 1811383 h 2151018"/>
            <a:gd name="connsiteX171" fmla="*/ 2751908 w 6139543"/>
            <a:gd name="connsiteY171" fmla="*/ 1828800 h 2151018"/>
            <a:gd name="connsiteX172" fmla="*/ 2717074 w 6139543"/>
            <a:gd name="connsiteY172" fmla="*/ 1837509 h 2151018"/>
            <a:gd name="connsiteX173" fmla="*/ 2673531 w 6139543"/>
            <a:gd name="connsiteY173" fmla="*/ 1846218 h 2151018"/>
            <a:gd name="connsiteX174" fmla="*/ 2638697 w 6139543"/>
            <a:gd name="connsiteY174" fmla="*/ 1854926 h 2151018"/>
            <a:gd name="connsiteX175" fmla="*/ 2560320 w 6139543"/>
            <a:gd name="connsiteY175" fmla="*/ 1863635 h 2151018"/>
            <a:gd name="connsiteX176" fmla="*/ 2490651 w 6139543"/>
            <a:gd name="connsiteY176" fmla="*/ 1881052 h 2151018"/>
            <a:gd name="connsiteX177" fmla="*/ 2394857 w 6139543"/>
            <a:gd name="connsiteY177" fmla="*/ 1898469 h 2151018"/>
            <a:gd name="connsiteX178" fmla="*/ 2368731 w 6139543"/>
            <a:gd name="connsiteY178" fmla="*/ 1907178 h 2151018"/>
            <a:gd name="connsiteX179" fmla="*/ 2246811 w 6139543"/>
            <a:gd name="connsiteY179" fmla="*/ 1924595 h 2151018"/>
            <a:gd name="connsiteX180" fmla="*/ 2151017 w 6139543"/>
            <a:gd name="connsiteY180" fmla="*/ 1942012 h 2151018"/>
            <a:gd name="connsiteX181" fmla="*/ 2107474 w 6139543"/>
            <a:gd name="connsiteY181" fmla="*/ 1950720 h 2151018"/>
            <a:gd name="connsiteX182" fmla="*/ 1994263 w 6139543"/>
            <a:gd name="connsiteY182" fmla="*/ 1968138 h 2151018"/>
            <a:gd name="connsiteX183" fmla="*/ 1968137 w 6139543"/>
            <a:gd name="connsiteY183" fmla="*/ 1976846 h 2151018"/>
            <a:gd name="connsiteX184" fmla="*/ 1854925 w 6139543"/>
            <a:gd name="connsiteY184" fmla="*/ 1994263 h 2151018"/>
            <a:gd name="connsiteX185" fmla="*/ 1802674 w 6139543"/>
            <a:gd name="connsiteY185" fmla="*/ 2011680 h 2151018"/>
            <a:gd name="connsiteX186" fmla="*/ 1680754 w 6139543"/>
            <a:gd name="connsiteY186" fmla="*/ 2029098 h 2151018"/>
            <a:gd name="connsiteX187" fmla="*/ 1645920 w 6139543"/>
            <a:gd name="connsiteY187" fmla="*/ 2037806 h 2151018"/>
            <a:gd name="connsiteX188" fmla="*/ 1550125 w 6139543"/>
            <a:gd name="connsiteY188" fmla="*/ 2063932 h 2151018"/>
            <a:gd name="connsiteX189" fmla="*/ 1454331 w 6139543"/>
            <a:gd name="connsiteY189" fmla="*/ 2081349 h 2151018"/>
            <a:gd name="connsiteX190" fmla="*/ 1410788 w 6139543"/>
            <a:gd name="connsiteY190" fmla="*/ 2090058 h 2151018"/>
            <a:gd name="connsiteX191" fmla="*/ 1358537 w 6139543"/>
            <a:gd name="connsiteY191" fmla="*/ 2098766 h 2151018"/>
            <a:gd name="connsiteX192" fmla="*/ 1236617 w 6139543"/>
            <a:gd name="connsiteY192" fmla="*/ 2124892 h 2151018"/>
            <a:gd name="connsiteX193" fmla="*/ 1175657 w 6139543"/>
            <a:gd name="connsiteY193" fmla="*/ 2133600 h 2151018"/>
            <a:gd name="connsiteX194" fmla="*/ 1027611 w 6139543"/>
            <a:gd name="connsiteY194" fmla="*/ 2151018 h 2151018"/>
            <a:gd name="connsiteX195" fmla="*/ 740228 w 6139543"/>
            <a:gd name="connsiteY195" fmla="*/ 2142309 h 2151018"/>
            <a:gd name="connsiteX196" fmla="*/ 627017 w 6139543"/>
            <a:gd name="connsiteY196" fmla="*/ 2116183 h 2151018"/>
            <a:gd name="connsiteX197" fmla="*/ 513805 w 6139543"/>
            <a:gd name="connsiteY197" fmla="*/ 2098766 h 2151018"/>
            <a:gd name="connsiteX198" fmla="*/ 452845 w 6139543"/>
            <a:gd name="connsiteY198" fmla="*/ 2081349 h 2151018"/>
            <a:gd name="connsiteX199" fmla="*/ 365760 w 6139543"/>
            <a:gd name="connsiteY199" fmla="*/ 2063932 h 2151018"/>
            <a:gd name="connsiteX200" fmla="*/ 287383 w 6139543"/>
            <a:gd name="connsiteY200" fmla="*/ 2037806 h 2151018"/>
            <a:gd name="connsiteX201" fmla="*/ 261257 w 6139543"/>
            <a:gd name="connsiteY201" fmla="*/ 2029098 h 2151018"/>
            <a:gd name="connsiteX202" fmla="*/ 235131 w 6139543"/>
            <a:gd name="connsiteY202" fmla="*/ 2011680 h 2151018"/>
            <a:gd name="connsiteX203" fmla="*/ 200297 w 6139543"/>
            <a:gd name="connsiteY203" fmla="*/ 1994263 h 2151018"/>
            <a:gd name="connsiteX204" fmla="*/ 174171 w 6139543"/>
            <a:gd name="connsiteY204" fmla="*/ 1968138 h 2151018"/>
            <a:gd name="connsiteX205" fmla="*/ 121920 w 6139543"/>
            <a:gd name="connsiteY205" fmla="*/ 1933303 h 2151018"/>
            <a:gd name="connsiteX206" fmla="*/ 95794 w 6139543"/>
            <a:gd name="connsiteY206" fmla="*/ 1915886 h 2151018"/>
            <a:gd name="connsiteX207" fmla="*/ 78377 w 6139543"/>
            <a:gd name="connsiteY207" fmla="*/ 1889760 h 2151018"/>
            <a:gd name="connsiteX208" fmla="*/ 52251 w 6139543"/>
            <a:gd name="connsiteY208" fmla="*/ 1881052 h 2151018"/>
            <a:gd name="connsiteX209" fmla="*/ 17417 w 6139543"/>
            <a:gd name="connsiteY209" fmla="*/ 1828800 h 2151018"/>
            <a:gd name="connsiteX210" fmla="*/ 0 w 6139543"/>
            <a:gd name="connsiteY210" fmla="*/ 1820092 h 2151018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  <a:cxn ang="0">
              <a:pos x="connsiteX75" y="connsiteY75"/>
            </a:cxn>
            <a:cxn ang="0">
              <a:pos x="connsiteX76" y="connsiteY76"/>
            </a:cxn>
            <a:cxn ang="0">
              <a:pos x="connsiteX77" y="connsiteY77"/>
            </a:cxn>
            <a:cxn ang="0">
              <a:pos x="connsiteX78" y="connsiteY78"/>
            </a:cxn>
            <a:cxn ang="0">
              <a:pos x="connsiteX79" y="connsiteY79"/>
            </a:cxn>
            <a:cxn ang="0">
              <a:pos x="connsiteX80" y="connsiteY80"/>
            </a:cxn>
            <a:cxn ang="0">
              <a:pos x="connsiteX81" y="connsiteY81"/>
            </a:cxn>
            <a:cxn ang="0">
              <a:pos x="connsiteX82" y="connsiteY82"/>
            </a:cxn>
            <a:cxn ang="0">
              <a:pos x="connsiteX83" y="connsiteY83"/>
            </a:cxn>
            <a:cxn ang="0">
              <a:pos x="connsiteX84" y="connsiteY84"/>
            </a:cxn>
            <a:cxn ang="0">
              <a:pos x="connsiteX85" y="connsiteY85"/>
            </a:cxn>
            <a:cxn ang="0">
              <a:pos x="connsiteX86" y="connsiteY86"/>
            </a:cxn>
            <a:cxn ang="0">
              <a:pos x="connsiteX87" y="connsiteY87"/>
            </a:cxn>
            <a:cxn ang="0">
              <a:pos x="connsiteX88" y="connsiteY88"/>
            </a:cxn>
            <a:cxn ang="0">
              <a:pos x="connsiteX89" y="connsiteY89"/>
            </a:cxn>
            <a:cxn ang="0">
              <a:pos x="connsiteX90" y="connsiteY90"/>
            </a:cxn>
            <a:cxn ang="0">
              <a:pos x="connsiteX91" y="connsiteY91"/>
            </a:cxn>
            <a:cxn ang="0">
              <a:pos x="connsiteX92" y="connsiteY92"/>
            </a:cxn>
            <a:cxn ang="0">
              <a:pos x="connsiteX93" y="connsiteY93"/>
            </a:cxn>
            <a:cxn ang="0">
              <a:pos x="connsiteX94" y="connsiteY94"/>
            </a:cxn>
            <a:cxn ang="0">
              <a:pos x="connsiteX95" y="connsiteY95"/>
            </a:cxn>
            <a:cxn ang="0">
              <a:pos x="connsiteX96" y="connsiteY96"/>
            </a:cxn>
            <a:cxn ang="0">
              <a:pos x="connsiteX97" y="connsiteY97"/>
            </a:cxn>
            <a:cxn ang="0">
              <a:pos x="connsiteX98" y="connsiteY98"/>
            </a:cxn>
            <a:cxn ang="0">
              <a:pos x="connsiteX99" y="connsiteY99"/>
            </a:cxn>
            <a:cxn ang="0">
              <a:pos x="connsiteX100" y="connsiteY100"/>
            </a:cxn>
            <a:cxn ang="0">
              <a:pos x="connsiteX101" y="connsiteY101"/>
            </a:cxn>
            <a:cxn ang="0">
              <a:pos x="connsiteX102" y="connsiteY102"/>
            </a:cxn>
            <a:cxn ang="0">
              <a:pos x="connsiteX103" y="connsiteY103"/>
            </a:cxn>
            <a:cxn ang="0">
              <a:pos x="connsiteX104" y="connsiteY104"/>
            </a:cxn>
            <a:cxn ang="0">
              <a:pos x="connsiteX105" y="connsiteY105"/>
            </a:cxn>
            <a:cxn ang="0">
              <a:pos x="connsiteX106" y="connsiteY106"/>
            </a:cxn>
            <a:cxn ang="0">
              <a:pos x="connsiteX107" y="connsiteY107"/>
            </a:cxn>
            <a:cxn ang="0">
              <a:pos x="connsiteX108" y="connsiteY108"/>
            </a:cxn>
            <a:cxn ang="0">
              <a:pos x="connsiteX109" y="connsiteY109"/>
            </a:cxn>
            <a:cxn ang="0">
              <a:pos x="connsiteX110" y="connsiteY110"/>
            </a:cxn>
            <a:cxn ang="0">
              <a:pos x="connsiteX111" y="connsiteY111"/>
            </a:cxn>
            <a:cxn ang="0">
              <a:pos x="connsiteX112" y="connsiteY112"/>
            </a:cxn>
            <a:cxn ang="0">
              <a:pos x="connsiteX113" y="connsiteY113"/>
            </a:cxn>
            <a:cxn ang="0">
              <a:pos x="connsiteX114" y="connsiteY114"/>
            </a:cxn>
            <a:cxn ang="0">
              <a:pos x="connsiteX115" y="connsiteY115"/>
            </a:cxn>
            <a:cxn ang="0">
              <a:pos x="connsiteX116" y="connsiteY116"/>
            </a:cxn>
            <a:cxn ang="0">
              <a:pos x="connsiteX117" y="connsiteY117"/>
            </a:cxn>
            <a:cxn ang="0">
              <a:pos x="connsiteX118" y="connsiteY118"/>
            </a:cxn>
            <a:cxn ang="0">
              <a:pos x="connsiteX119" y="connsiteY119"/>
            </a:cxn>
            <a:cxn ang="0">
              <a:pos x="connsiteX120" y="connsiteY120"/>
            </a:cxn>
            <a:cxn ang="0">
              <a:pos x="connsiteX121" y="connsiteY121"/>
            </a:cxn>
            <a:cxn ang="0">
              <a:pos x="connsiteX122" y="connsiteY122"/>
            </a:cxn>
            <a:cxn ang="0">
              <a:pos x="connsiteX123" y="connsiteY123"/>
            </a:cxn>
            <a:cxn ang="0">
              <a:pos x="connsiteX124" y="connsiteY124"/>
            </a:cxn>
            <a:cxn ang="0">
              <a:pos x="connsiteX125" y="connsiteY125"/>
            </a:cxn>
            <a:cxn ang="0">
              <a:pos x="connsiteX126" y="connsiteY126"/>
            </a:cxn>
            <a:cxn ang="0">
              <a:pos x="connsiteX127" y="connsiteY127"/>
            </a:cxn>
            <a:cxn ang="0">
              <a:pos x="connsiteX128" y="connsiteY128"/>
            </a:cxn>
            <a:cxn ang="0">
              <a:pos x="connsiteX129" y="connsiteY129"/>
            </a:cxn>
            <a:cxn ang="0">
              <a:pos x="connsiteX130" y="connsiteY130"/>
            </a:cxn>
            <a:cxn ang="0">
              <a:pos x="connsiteX131" y="connsiteY131"/>
            </a:cxn>
            <a:cxn ang="0">
              <a:pos x="connsiteX132" y="connsiteY132"/>
            </a:cxn>
            <a:cxn ang="0">
              <a:pos x="connsiteX133" y="connsiteY133"/>
            </a:cxn>
            <a:cxn ang="0">
              <a:pos x="connsiteX134" y="connsiteY134"/>
            </a:cxn>
            <a:cxn ang="0">
              <a:pos x="connsiteX135" y="connsiteY135"/>
            </a:cxn>
            <a:cxn ang="0">
              <a:pos x="connsiteX136" y="connsiteY136"/>
            </a:cxn>
            <a:cxn ang="0">
              <a:pos x="connsiteX137" y="connsiteY137"/>
            </a:cxn>
            <a:cxn ang="0">
              <a:pos x="connsiteX138" y="connsiteY138"/>
            </a:cxn>
            <a:cxn ang="0">
              <a:pos x="connsiteX139" y="connsiteY139"/>
            </a:cxn>
            <a:cxn ang="0">
              <a:pos x="connsiteX140" y="connsiteY140"/>
            </a:cxn>
            <a:cxn ang="0">
              <a:pos x="connsiteX141" y="connsiteY141"/>
            </a:cxn>
            <a:cxn ang="0">
              <a:pos x="connsiteX142" y="connsiteY142"/>
            </a:cxn>
            <a:cxn ang="0">
              <a:pos x="connsiteX143" y="connsiteY143"/>
            </a:cxn>
            <a:cxn ang="0">
              <a:pos x="connsiteX144" y="connsiteY144"/>
            </a:cxn>
            <a:cxn ang="0">
              <a:pos x="connsiteX145" y="connsiteY145"/>
            </a:cxn>
            <a:cxn ang="0">
              <a:pos x="connsiteX146" y="connsiteY146"/>
            </a:cxn>
            <a:cxn ang="0">
              <a:pos x="connsiteX147" y="connsiteY147"/>
            </a:cxn>
            <a:cxn ang="0">
              <a:pos x="connsiteX148" y="connsiteY148"/>
            </a:cxn>
            <a:cxn ang="0">
              <a:pos x="connsiteX149" y="connsiteY149"/>
            </a:cxn>
            <a:cxn ang="0">
              <a:pos x="connsiteX150" y="connsiteY150"/>
            </a:cxn>
            <a:cxn ang="0">
              <a:pos x="connsiteX151" y="connsiteY151"/>
            </a:cxn>
            <a:cxn ang="0">
              <a:pos x="connsiteX152" y="connsiteY152"/>
            </a:cxn>
            <a:cxn ang="0">
              <a:pos x="connsiteX153" y="connsiteY153"/>
            </a:cxn>
            <a:cxn ang="0">
              <a:pos x="connsiteX154" y="connsiteY154"/>
            </a:cxn>
            <a:cxn ang="0">
              <a:pos x="connsiteX155" y="connsiteY155"/>
            </a:cxn>
            <a:cxn ang="0">
              <a:pos x="connsiteX156" y="connsiteY156"/>
            </a:cxn>
            <a:cxn ang="0">
              <a:pos x="connsiteX157" y="connsiteY157"/>
            </a:cxn>
            <a:cxn ang="0">
              <a:pos x="connsiteX158" y="connsiteY158"/>
            </a:cxn>
            <a:cxn ang="0">
              <a:pos x="connsiteX159" y="connsiteY159"/>
            </a:cxn>
            <a:cxn ang="0">
              <a:pos x="connsiteX160" y="connsiteY160"/>
            </a:cxn>
            <a:cxn ang="0">
              <a:pos x="connsiteX161" y="connsiteY161"/>
            </a:cxn>
            <a:cxn ang="0">
              <a:pos x="connsiteX162" y="connsiteY162"/>
            </a:cxn>
            <a:cxn ang="0">
              <a:pos x="connsiteX163" y="connsiteY163"/>
            </a:cxn>
            <a:cxn ang="0">
              <a:pos x="connsiteX164" y="connsiteY164"/>
            </a:cxn>
            <a:cxn ang="0">
              <a:pos x="connsiteX165" y="connsiteY165"/>
            </a:cxn>
            <a:cxn ang="0">
              <a:pos x="connsiteX166" y="connsiteY166"/>
            </a:cxn>
            <a:cxn ang="0">
              <a:pos x="connsiteX167" y="connsiteY167"/>
            </a:cxn>
            <a:cxn ang="0">
              <a:pos x="connsiteX168" y="connsiteY168"/>
            </a:cxn>
            <a:cxn ang="0">
              <a:pos x="connsiteX169" y="connsiteY169"/>
            </a:cxn>
            <a:cxn ang="0">
              <a:pos x="connsiteX170" y="connsiteY170"/>
            </a:cxn>
            <a:cxn ang="0">
              <a:pos x="connsiteX171" y="connsiteY171"/>
            </a:cxn>
            <a:cxn ang="0">
              <a:pos x="connsiteX172" y="connsiteY172"/>
            </a:cxn>
            <a:cxn ang="0">
              <a:pos x="connsiteX173" y="connsiteY173"/>
            </a:cxn>
            <a:cxn ang="0">
              <a:pos x="connsiteX174" y="connsiteY174"/>
            </a:cxn>
            <a:cxn ang="0">
              <a:pos x="connsiteX175" y="connsiteY175"/>
            </a:cxn>
            <a:cxn ang="0">
              <a:pos x="connsiteX176" y="connsiteY176"/>
            </a:cxn>
            <a:cxn ang="0">
              <a:pos x="connsiteX177" y="connsiteY177"/>
            </a:cxn>
            <a:cxn ang="0">
              <a:pos x="connsiteX178" y="connsiteY178"/>
            </a:cxn>
            <a:cxn ang="0">
              <a:pos x="connsiteX179" y="connsiteY179"/>
            </a:cxn>
            <a:cxn ang="0">
              <a:pos x="connsiteX180" y="connsiteY180"/>
            </a:cxn>
            <a:cxn ang="0">
              <a:pos x="connsiteX181" y="connsiteY181"/>
            </a:cxn>
            <a:cxn ang="0">
              <a:pos x="connsiteX182" y="connsiteY182"/>
            </a:cxn>
            <a:cxn ang="0">
              <a:pos x="connsiteX183" y="connsiteY183"/>
            </a:cxn>
            <a:cxn ang="0">
              <a:pos x="connsiteX184" y="connsiteY184"/>
            </a:cxn>
            <a:cxn ang="0">
              <a:pos x="connsiteX185" y="connsiteY185"/>
            </a:cxn>
            <a:cxn ang="0">
              <a:pos x="connsiteX186" y="connsiteY186"/>
            </a:cxn>
            <a:cxn ang="0">
              <a:pos x="connsiteX187" y="connsiteY187"/>
            </a:cxn>
            <a:cxn ang="0">
              <a:pos x="connsiteX188" y="connsiteY188"/>
            </a:cxn>
            <a:cxn ang="0">
              <a:pos x="connsiteX189" y="connsiteY189"/>
            </a:cxn>
            <a:cxn ang="0">
              <a:pos x="connsiteX190" y="connsiteY190"/>
            </a:cxn>
            <a:cxn ang="0">
              <a:pos x="connsiteX191" y="connsiteY191"/>
            </a:cxn>
            <a:cxn ang="0">
              <a:pos x="connsiteX192" y="connsiteY192"/>
            </a:cxn>
            <a:cxn ang="0">
              <a:pos x="connsiteX193" y="connsiteY193"/>
            </a:cxn>
            <a:cxn ang="0">
              <a:pos x="connsiteX194" y="connsiteY194"/>
            </a:cxn>
            <a:cxn ang="0">
              <a:pos x="connsiteX195" y="connsiteY195"/>
            </a:cxn>
            <a:cxn ang="0">
              <a:pos x="connsiteX196" y="connsiteY196"/>
            </a:cxn>
            <a:cxn ang="0">
              <a:pos x="connsiteX197" y="connsiteY197"/>
            </a:cxn>
            <a:cxn ang="0">
              <a:pos x="connsiteX198" y="connsiteY198"/>
            </a:cxn>
            <a:cxn ang="0">
              <a:pos x="connsiteX199" y="connsiteY199"/>
            </a:cxn>
            <a:cxn ang="0">
              <a:pos x="connsiteX200" y="connsiteY200"/>
            </a:cxn>
            <a:cxn ang="0">
              <a:pos x="connsiteX201" y="connsiteY201"/>
            </a:cxn>
            <a:cxn ang="0">
              <a:pos x="connsiteX202" y="connsiteY202"/>
            </a:cxn>
            <a:cxn ang="0">
              <a:pos x="connsiteX203" y="connsiteY203"/>
            </a:cxn>
            <a:cxn ang="0">
              <a:pos x="connsiteX204" y="connsiteY204"/>
            </a:cxn>
            <a:cxn ang="0">
              <a:pos x="connsiteX205" y="connsiteY205"/>
            </a:cxn>
            <a:cxn ang="0">
              <a:pos x="connsiteX206" y="connsiteY206"/>
            </a:cxn>
            <a:cxn ang="0">
              <a:pos x="connsiteX207" y="connsiteY207"/>
            </a:cxn>
            <a:cxn ang="0">
              <a:pos x="connsiteX208" y="connsiteY208"/>
            </a:cxn>
            <a:cxn ang="0">
              <a:pos x="connsiteX209" y="connsiteY209"/>
            </a:cxn>
            <a:cxn ang="0">
              <a:pos x="connsiteX210" y="connsiteY210"/>
            </a:cxn>
          </a:cxnLst>
          <a:rect l="l" t="t" r="r" b="b"/>
          <a:pathLst>
            <a:path w="6139543" h="2151018">
              <a:moveTo>
                <a:pt x="0" y="1820092"/>
              </a:moveTo>
              <a:cubicBezTo>
                <a:pt x="2903" y="1738812"/>
                <a:pt x="3472" y="1657415"/>
                <a:pt x="8708" y="1576252"/>
              </a:cubicBezTo>
              <a:cubicBezTo>
                <a:pt x="9567" y="1562945"/>
                <a:pt x="25050" y="1531827"/>
                <a:pt x="34834" y="1524000"/>
              </a:cubicBezTo>
              <a:cubicBezTo>
                <a:pt x="42002" y="1518266"/>
                <a:pt x="52251" y="1518195"/>
                <a:pt x="60960" y="1515292"/>
              </a:cubicBezTo>
              <a:cubicBezTo>
                <a:pt x="69668" y="1509486"/>
                <a:pt x="78912" y="1504413"/>
                <a:pt x="87085" y="1497875"/>
              </a:cubicBezTo>
              <a:cubicBezTo>
                <a:pt x="93496" y="1492746"/>
                <a:pt x="97159" y="1484130"/>
                <a:pt x="104503" y="1480458"/>
              </a:cubicBezTo>
              <a:cubicBezTo>
                <a:pt x="120924" y="1472247"/>
                <a:pt x="139337" y="1468846"/>
                <a:pt x="156754" y="1463040"/>
              </a:cubicBezTo>
              <a:lnTo>
                <a:pt x="182880" y="1454332"/>
              </a:lnTo>
              <a:cubicBezTo>
                <a:pt x="191588" y="1448526"/>
                <a:pt x="199385" y="1441038"/>
                <a:pt x="209005" y="1436915"/>
              </a:cubicBezTo>
              <a:cubicBezTo>
                <a:pt x="220006" y="1432200"/>
                <a:pt x="232331" y="1431494"/>
                <a:pt x="243840" y="1428206"/>
              </a:cubicBezTo>
              <a:cubicBezTo>
                <a:pt x="252666" y="1425684"/>
                <a:pt x="261370" y="1422721"/>
                <a:pt x="269965" y="1419498"/>
              </a:cubicBezTo>
              <a:cubicBezTo>
                <a:pt x="366907" y="1383144"/>
                <a:pt x="255983" y="1421254"/>
                <a:pt x="365760" y="1384663"/>
              </a:cubicBezTo>
              <a:lnTo>
                <a:pt x="391885" y="1375955"/>
              </a:lnTo>
              <a:cubicBezTo>
                <a:pt x="400594" y="1373052"/>
                <a:pt x="408956" y="1368755"/>
                <a:pt x="418011" y="1367246"/>
              </a:cubicBezTo>
              <a:lnTo>
                <a:pt x="470263" y="1358538"/>
              </a:lnTo>
              <a:cubicBezTo>
                <a:pt x="549513" y="1332119"/>
                <a:pt x="424366" y="1372638"/>
                <a:pt x="539931" y="1341120"/>
              </a:cubicBezTo>
              <a:cubicBezTo>
                <a:pt x="539938" y="1341118"/>
                <a:pt x="644426" y="1306289"/>
                <a:pt x="644434" y="1306286"/>
              </a:cubicBezTo>
              <a:cubicBezTo>
                <a:pt x="644439" y="1306284"/>
                <a:pt x="696680" y="1288873"/>
                <a:pt x="696685" y="1288869"/>
              </a:cubicBezTo>
              <a:cubicBezTo>
                <a:pt x="749629" y="1253573"/>
                <a:pt x="693378" y="1286843"/>
                <a:pt x="757645" y="1262743"/>
              </a:cubicBezTo>
              <a:cubicBezTo>
                <a:pt x="879035" y="1217222"/>
                <a:pt x="693038" y="1275571"/>
                <a:pt x="836023" y="1227909"/>
              </a:cubicBezTo>
              <a:cubicBezTo>
                <a:pt x="847378" y="1224124"/>
                <a:pt x="859502" y="1222985"/>
                <a:pt x="870857" y="1219200"/>
              </a:cubicBezTo>
              <a:cubicBezTo>
                <a:pt x="885687" y="1214257"/>
                <a:pt x="900115" y="1208132"/>
                <a:pt x="914400" y="1201783"/>
              </a:cubicBezTo>
              <a:cubicBezTo>
                <a:pt x="926263" y="1196511"/>
                <a:pt x="937034" y="1188802"/>
                <a:pt x="949234" y="1184366"/>
              </a:cubicBezTo>
              <a:cubicBezTo>
                <a:pt x="969095" y="1177144"/>
                <a:pt x="989774" y="1172394"/>
                <a:pt x="1010194" y="1166949"/>
              </a:cubicBezTo>
              <a:cubicBezTo>
                <a:pt x="1033323" y="1160781"/>
                <a:pt x="1057637" y="1158422"/>
                <a:pt x="1079863" y="1149532"/>
              </a:cubicBezTo>
              <a:cubicBezTo>
                <a:pt x="1094377" y="1143726"/>
                <a:pt x="1108432" y="1136607"/>
                <a:pt x="1123405" y="1132115"/>
              </a:cubicBezTo>
              <a:cubicBezTo>
                <a:pt x="1142096" y="1126507"/>
                <a:pt x="1202649" y="1118008"/>
                <a:pt x="1219200" y="1114698"/>
              </a:cubicBezTo>
              <a:cubicBezTo>
                <a:pt x="1230936" y="1112351"/>
                <a:pt x="1242827" y="1110192"/>
                <a:pt x="1254034" y="1105989"/>
              </a:cubicBezTo>
              <a:cubicBezTo>
                <a:pt x="1266189" y="1101431"/>
                <a:pt x="1276713" y="1093130"/>
                <a:pt x="1288868" y="1088572"/>
              </a:cubicBezTo>
              <a:cubicBezTo>
                <a:pt x="1300075" y="1084369"/>
                <a:pt x="1312496" y="1084066"/>
                <a:pt x="1323703" y="1079863"/>
              </a:cubicBezTo>
              <a:cubicBezTo>
                <a:pt x="1406110" y="1048960"/>
                <a:pt x="1306660" y="1072821"/>
                <a:pt x="1402080" y="1053738"/>
              </a:cubicBezTo>
              <a:cubicBezTo>
                <a:pt x="1463246" y="1023153"/>
                <a:pt x="1411784" y="1046832"/>
                <a:pt x="1463040" y="1027612"/>
              </a:cubicBezTo>
              <a:cubicBezTo>
                <a:pt x="1486487" y="1018820"/>
                <a:pt x="1508558" y="1008072"/>
                <a:pt x="1532708" y="1001486"/>
              </a:cubicBezTo>
              <a:cubicBezTo>
                <a:pt x="1555802" y="995187"/>
                <a:pt x="1602377" y="984069"/>
                <a:pt x="1602377" y="984069"/>
              </a:cubicBezTo>
              <a:cubicBezTo>
                <a:pt x="1677678" y="927592"/>
                <a:pt x="1593786" y="982684"/>
                <a:pt x="1680754" y="949235"/>
              </a:cubicBezTo>
              <a:cubicBezTo>
                <a:pt x="1704988" y="939914"/>
                <a:pt x="1726558" y="924628"/>
                <a:pt x="1750423" y="914400"/>
              </a:cubicBezTo>
              <a:cubicBezTo>
                <a:pt x="1770743" y="905692"/>
                <a:pt x="1790749" y="896211"/>
                <a:pt x="1811383" y="888275"/>
              </a:cubicBezTo>
              <a:cubicBezTo>
                <a:pt x="1942613" y="837803"/>
                <a:pt x="1801737" y="894393"/>
                <a:pt x="1898468" y="862149"/>
              </a:cubicBezTo>
              <a:cubicBezTo>
                <a:pt x="1996848" y="829355"/>
                <a:pt x="1893369" y="856893"/>
                <a:pt x="1976845" y="836023"/>
              </a:cubicBezTo>
              <a:cubicBezTo>
                <a:pt x="1988457" y="827315"/>
                <a:pt x="1998698" y="816389"/>
                <a:pt x="2011680" y="809898"/>
              </a:cubicBezTo>
              <a:cubicBezTo>
                <a:pt x="2182149" y="724664"/>
                <a:pt x="2023691" y="812299"/>
                <a:pt x="2107474" y="775063"/>
              </a:cubicBezTo>
              <a:cubicBezTo>
                <a:pt x="2125268" y="767154"/>
                <a:pt x="2141425" y="755593"/>
                <a:pt x="2159725" y="748938"/>
              </a:cubicBezTo>
              <a:cubicBezTo>
                <a:pt x="2173636" y="743880"/>
                <a:pt x="2188819" y="743440"/>
                <a:pt x="2203268" y="740229"/>
              </a:cubicBezTo>
              <a:cubicBezTo>
                <a:pt x="2214952" y="737632"/>
                <a:pt x="2226896" y="735723"/>
                <a:pt x="2238103" y="731520"/>
              </a:cubicBezTo>
              <a:cubicBezTo>
                <a:pt x="2250258" y="726962"/>
                <a:pt x="2260884" y="718924"/>
                <a:pt x="2272937" y="714103"/>
              </a:cubicBezTo>
              <a:cubicBezTo>
                <a:pt x="2313581" y="697845"/>
                <a:pt x="2330652" y="698308"/>
                <a:pt x="2368731" y="679269"/>
              </a:cubicBezTo>
              <a:cubicBezTo>
                <a:pt x="2378093" y="674588"/>
                <a:pt x="2385495" y="666533"/>
                <a:pt x="2394857" y="661852"/>
              </a:cubicBezTo>
              <a:cubicBezTo>
                <a:pt x="2436813" y="640874"/>
                <a:pt x="2443291" y="643620"/>
                <a:pt x="2490651" y="635726"/>
              </a:cubicBezTo>
              <a:cubicBezTo>
                <a:pt x="2530277" y="615913"/>
                <a:pt x="2578872" y="589912"/>
                <a:pt x="2621280" y="574766"/>
              </a:cubicBezTo>
              <a:cubicBezTo>
                <a:pt x="2641182" y="567658"/>
                <a:pt x="2662379" y="564571"/>
                <a:pt x="2682240" y="557349"/>
              </a:cubicBezTo>
              <a:cubicBezTo>
                <a:pt x="2694440" y="552913"/>
                <a:pt x="2704758" y="544037"/>
                <a:pt x="2717074" y="539932"/>
              </a:cubicBezTo>
              <a:cubicBezTo>
                <a:pt x="2731116" y="535251"/>
                <a:pt x="2746168" y="534434"/>
                <a:pt x="2760617" y="531223"/>
              </a:cubicBezTo>
              <a:cubicBezTo>
                <a:pt x="2772301" y="528627"/>
                <a:pt x="2783987" y="525954"/>
                <a:pt x="2795451" y="522515"/>
              </a:cubicBezTo>
              <a:cubicBezTo>
                <a:pt x="2795514" y="522496"/>
                <a:pt x="2860734" y="500754"/>
                <a:pt x="2873828" y="496389"/>
              </a:cubicBezTo>
              <a:cubicBezTo>
                <a:pt x="2882537" y="493486"/>
                <a:pt x="2892082" y="492403"/>
                <a:pt x="2899954" y="487680"/>
              </a:cubicBezTo>
              <a:cubicBezTo>
                <a:pt x="2914468" y="478972"/>
                <a:pt x="2927781" y="467841"/>
                <a:pt x="2943497" y="461555"/>
              </a:cubicBezTo>
              <a:cubicBezTo>
                <a:pt x="2952196" y="458076"/>
                <a:pt x="3034660" y="444910"/>
                <a:pt x="3039291" y="444138"/>
              </a:cubicBezTo>
              <a:cubicBezTo>
                <a:pt x="3053805" y="438332"/>
                <a:pt x="3068004" y="431663"/>
                <a:pt x="3082834" y="426720"/>
              </a:cubicBezTo>
              <a:cubicBezTo>
                <a:pt x="3094188" y="422935"/>
                <a:pt x="3105984" y="420608"/>
                <a:pt x="3117668" y="418012"/>
              </a:cubicBezTo>
              <a:cubicBezTo>
                <a:pt x="3154199" y="409894"/>
                <a:pt x="3175630" y="406900"/>
                <a:pt x="3213463" y="400595"/>
              </a:cubicBezTo>
              <a:cubicBezTo>
                <a:pt x="3266405" y="365299"/>
                <a:pt x="3210155" y="398570"/>
                <a:pt x="3274423" y="374469"/>
              </a:cubicBezTo>
              <a:cubicBezTo>
                <a:pt x="3286578" y="369911"/>
                <a:pt x="3297102" y="361610"/>
                <a:pt x="3309257" y="357052"/>
              </a:cubicBezTo>
              <a:cubicBezTo>
                <a:pt x="3323319" y="351779"/>
                <a:pt x="3375803" y="342001"/>
                <a:pt x="3387634" y="339635"/>
              </a:cubicBezTo>
              <a:cubicBezTo>
                <a:pt x="3402148" y="333829"/>
                <a:pt x="3416347" y="327161"/>
                <a:pt x="3431177" y="322218"/>
              </a:cubicBezTo>
              <a:cubicBezTo>
                <a:pt x="3491488" y="302114"/>
                <a:pt x="3440526" y="325508"/>
                <a:pt x="3509554" y="304800"/>
              </a:cubicBezTo>
              <a:cubicBezTo>
                <a:pt x="3644315" y="264372"/>
                <a:pt x="3442872" y="309799"/>
                <a:pt x="3614057" y="278675"/>
              </a:cubicBezTo>
              <a:cubicBezTo>
                <a:pt x="3625833" y="276534"/>
                <a:pt x="3637427" y="273405"/>
                <a:pt x="3648891" y="269966"/>
              </a:cubicBezTo>
              <a:cubicBezTo>
                <a:pt x="3666476" y="264690"/>
                <a:pt x="3683033" y="255567"/>
                <a:pt x="3701143" y="252549"/>
              </a:cubicBezTo>
              <a:cubicBezTo>
                <a:pt x="3767994" y="241406"/>
                <a:pt x="3736080" y="247303"/>
                <a:pt x="3796937" y="235132"/>
              </a:cubicBezTo>
              <a:cubicBezTo>
                <a:pt x="3811451" y="229326"/>
                <a:pt x="3825507" y="222207"/>
                <a:pt x="3840480" y="217715"/>
              </a:cubicBezTo>
              <a:cubicBezTo>
                <a:pt x="3854658" y="213462"/>
                <a:pt x="3869663" y="212596"/>
                <a:pt x="3884023" y="209006"/>
              </a:cubicBezTo>
              <a:cubicBezTo>
                <a:pt x="3892928" y="206780"/>
                <a:pt x="3901243" y="202524"/>
                <a:pt x="3910148" y="200298"/>
              </a:cubicBezTo>
              <a:cubicBezTo>
                <a:pt x="3924508" y="196708"/>
                <a:pt x="3939331" y="195179"/>
                <a:pt x="3953691" y="191589"/>
              </a:cubicBezTo>
              <a:cubicBezTo>
                <a:pt x="3962597" y="189362"/>
                <a:pt x="3970911" y="185106"/>
                <a:pt x="3979817" y="182880"/>
              </a:cubicBezTo>
              <a:cubicBezTo>
                <a:pt x="3994177" y="179290"/>
                <a:pt x="4008797" y="176820"/>
                <a:pt x="4023360" y="174172"/>
              </a:cubicBezTo>
              <a:cubicBezTo>
                <a:pt x="4084800" y="163001"/>
                <a:pt x="4082982" y="164644"/>
                <a:pt x="4153988" y="156755"/>
              </a:cubicBezTo>
              <a:cubicBezTo>
                <a:pt x="4206301" y="139317"/>
                <a:pt x="4156012" y="154349"/>
                <a:pt x="4241074" y="139338"/>
              </a:cubicBezTo>
              <a:cubicBezTo>
                <a:pt x="4401418" y="111042"/>
                <a:pt x="4259013" y="130563"/>
                <a:pt x="4397828" y="113212"/>
              </a:cubicBezTo>
              <a:cubicBezTo>
                <a:pt x="4462900" y="91520"/>
                <a:pt x="4442679" y="96363"/>
                <a:pt x="4563291" y="87086"/>
              </a:cubicBezTo>
              <a:lnTo>
                <a:pt x="4676503" y="78378"/>
              </a:lnTo>
              <a:cubicBezTo>
                <a:pt x="4727187" y="68240"/>
                <a:pt x="4723400" y="68160"/>
                <a:pt x="4781005" y="60960"/>
              </a:cubicBezTo>
              <a:cubicBezTo>
                <a:pt x="4810012" y="57334"/>
                <a:pt x="4878406" y="51850"/>
                <a:pt x="4911634" y="43543"/>
              </a:cubicBezTo>
              <a:cubicBezTo>
                <a:pt x="4929445" y="39090"/>
                <a:pt x="4946074" y="30578"/>
                <a:pt x="4963885" y="26126"/>
              </a:cubicBezTo>
              <a:cubicBezTo>
                <a:pt x="4975497" y="23223"/>
                <a:pt x="4987256" y="20857"/>
                <a:pt x="4998720" y="17418"/>
              </a:cubicBezTo>
              <a:cubicBezTo>
                <a:pt x="5016305" y="12142"/>
                <a:pt x="5050971" y="0"/>
                <a:pt x="5050971" y="0"/>
              </a:cubicBezTo>
              <a:cubicBezTo>
                <a:pt x="5066304" y="568"/>
                <a:pt x="5271352" y="-54"/>
                <a:pt x="5347063" y="17418"/>
              </a:cubicBezTo>
              <a:cubicBezTo>
                <a:pt x="5364952" y="21546"/>
                <a:pt x="5381503" y="30382"/>
                <a:pt x="5399314" y="34835"/>
              </a:cubicBezTo>
              <a:cubicBezTo>
                <a:pt x="5410925" y="37738"/>
                <a:pt x="5422640" y="40255"/>
                <a:pt x="5434148" y="43543"/>
              </a:cubicBezTo>
              <a:cubicBezTo>
                <a:pt x="5442975" y="46065"/>
                <a:pt x="5451368" y="50026"/>
                <a:pt x="5460274" y="52252"/>
              </a:cubicBezTo>
              <a:cubicBezTo>
                <a:pt x="5474634" y="55842"/>
                <a:pt x="5489537" y="57065"/>
                <a:pt x="5503817" y="60960"/>
              </a:cubicBezTo>
              <a:cubicBezTo>
                <a:pt x="5521529" y="65791"/>
                <a:pt x="5556068" y="78378"/>
                <a:pt x="5556068" y="78378"/>
              </a:cubicBezTo>
              <a:cubicBezTo>
                <a:pt x="5570582" y="89989"/>
                <a:pt x="5584741" y="102060"/>
                <a:pt x="5599611" y="113212"/>
              </a:cubicBezTo>
              <a:cubicBezTo>
                <a:pt x="5607984" y="119492"/>
                <a:pt x="5617696" y="123929"/>
                <a:pt x="5625737" y="130629"/>
              </a:cubicBezTo>
              <a:cubicBezTo>
                <a:pt x="5669226" y="166870"/>
                <a:pt x="5632075" y="150159"/>
                <a:pt x="5677988" y="165463"/>
              </a:cubicBezTo>
              <a:cubicBezTo>
                <a:pt x="5683794" y="174172"/>
                <a:pt x="5688867" y="183416"/>
                <a:pt x="5695405" y="191589"/>
              </a:cubicBezTo>
              <a:cubicBezTo>
                <a:pt x="5700534" y="198000"/>
                <a:pt x="5707897" y="202437"/>
                <a:pt x="5712823" y="209006"/>
              </a:cubicBezTo>
              <a:cubicBezTo>
                <a:pt x="5725383" y="225752"/>
                <a:pt x="5730240" y="249647"/>
                <a:pt x="5747657" y="261258"/>
              </a:cubicBezTo>
              <a:cubicBezTo>
                <a:pt x="5756366" y="267064"/>
                <a:pt x="5765906" y="271783"/>
                <a:pt x="5773783" y="278675"/>
              </a:cubicBezTo>
              <a:cubicBezTo>
                <a:pt x="5789230" y="292192"/>
                <a:pt x="5802811" y="307704"/>
                <a:pt x="5817325" y="322218"/>
              </a:cubicBezTo>
              <a:cubicBezTo>
                <a:pt x="5823131" y="328024"/>
                <a:pt x="5827911" y="335080"/>
                <a:pt x="5834743" y="339635"/>
              </a:cubicBezTo>
              <a:lnTo>
                <a:pt x="5860868" y="357052"/>
              </a:lnTo>
              <a:cubicBezTo>
                <a:pt x="5866674" y="365761"/>
                <a:pt x="5871747" y="375005"/>
                <a:pt x="5878285" y="383178"/>
              </a:cubicBezTo>
              <a:cubicBezTo>
                <a:pt x="5892465" y="400903"/>
                <a:pt x="5902433" y="405082"/>
                <a:pt x="5921828" y="418012"/>
              </a:cubicBezTo>
              <a:cubicBezTo>
                <a:pt x="5927634" y="426721"/>
                <a:pt x="5932707" y="435965"/>
                <a:pt x="5939245" y="444138"/>
              </a:cubicBezTo>
              <a:cubicBezTo>
                <a:pt x="5944374" y="450549"/>
                <a:pt x="5952439" y="454514"/>
                <a:pt x="5956663" y="461555"/>
              </a:cubicBezTo>
              <a:cubicBezTo>
                <a:pt x="5961386" y="469426"/>
                <a:pt x="5960648" y="479809"/>
                <a:pt x="5965371" y="487680"/>
              </a:cubicBezTo>
              <a:cubicBezTo>
                <a:pt x="5969595" y="494721"/>
                <a:pt x="5977659" y="498687"/>
                <a:pt x="5982788" y="505098"/>
              </a:cubicBezTo>
              <a:cubicBezTo>
                <a:pt x="5989326" y="513271"/>
                <a:pt x="5995524" y="521862"/>
                <a:pt x="6000205" y="531223"/>
              </a:cubicBezTo>
              <a:cubicBezTo>
                <a:pt x="6004310" y="539434"/>
                <a:pt x="6004456" y="549324"/>
                <a:pt x="6008914" y="557349"/>
              </a:cubicBezTo>
              <a:cubicBezTo>
                <a:pt x="6033531" y="601659"/>
                <a:pt x="6034741" y="600592"/>
                <a:pt x="6061165" y="627018"/>
              </a:cubicBezTo>
              <a:cubicBezTo>
                <a:pt x="6081893" y="689198"/>
                <a:pt x="6068399" y="663993"/>
                <a:pt x="6096000" y="705395"/>
              </a:cubicBezTo>
              <a:lnTo>
                <a:pt x="6122125" y="783772"/>
              </a:lnTo>
              <a:lnTo>
                <a:pt x="6130834" y="809898"/>
              </a:lnTo>
              <a:lnTo>
                <a:pt x="6139543" y="836023"/>
              </a:lnTo>
              <a:cubicBezTo>
                <a:pt x="6137858" y="861300"/>
                <a:pt x="6141165" y="977280"/>
                <a:pt x="6113417" y="1018903"/>
              </a:cubicBezTo>
              <a:cubicBezTo>
                <a:pt x="6101806" y="1036320"/>
                <a:pt x="6093385" y="1056354"/>
                <a:pt x="6078583" y="1071155"/>
              </a:cubicBezTo>
              <a:cubicBezTo>
                <a:pt x="6072777" y="1076961"/>
                <a:pt x="6066294" y="1082161"/>
                <a:pt x="6061165" y="1088572"/>
              </a:cubicBezTo>
              <a:cubicBezTo>
                <a:pt x="6054627" y="1096745"/>
                <a:pt x="6051149" y="1107297"/>
                <a:pt x="6043748" y="1114698"/>
              </a:cubicBezTo>
              <a:cubicBezTo>
                <a:pt x="6036347" y="1122099"/>
                <a:pt x="6025796" y="1125577"/>
                <a:pt x="6017623" y="1132115"/>
              </a:cubicBezTo>
              <a:cubicBezTo>
                <a:pt x="6011212" y="1137244"/>
                <a:pt x="6006774" y="1144606"/>
                <a:pt x="6000205" y="1149532"/>
              </a:cubicBezTo>
              <a:cubicBezTo>
                <a:pt x="5983459" y="1162091"/>
                <a:pt x="5965371" y="1172755"/>
                <a:pt x="5947954" y="1184366"/>
              </a:cubicBezTo>
              <a:cubicBezTo>
                <a:pt x="5939245" y="1190172"/>
                <a:pt x="5931757" y="1198473"/>
                <a:pt x="5921828" y="1201783"/>
              </a:cubicBezTo>
              <a:lnTo>
                <a:pt x="5869577" y="1219200"/>
              </a:lnTo>
              <a:cubicBezTo>
                <a:pt x="5850069" y="1225703"/>
                <a:pt x="5828924" y="1233494"/>
                <a:pt x="5808617" y="1236618"/>
              </a:cubicBezTo>
              <a:cubicBezTo>
                <a:pt x="5782636" y="1240615"/>
                <a:pt x="5756323" y="1242066"/>
                <a:pt x="5730240" y="1245326"/>
              </a:cubicBezTo>
              <a:cubicBezTo>
                <a:pt x="5709872" y="1247872"/>
                <a:pt x="5689600" y="1251132"/>
                <a:pt x="5669280" y="1254035"/>
              </a:cubicBezTo>
              <a:cubicBezTo>
                <a:pt x="5660571" y="1256938"/>
                <a:pt x="5652060" y="1260517"/>
                <a:pt x="5643154" y="1262743"/>
              </a:cubicBezTo>
              <a:cubicBezTo>
                <a:pt x="5603251" y="1272719"/>
                <a:pt x="5572258" y="1274871"/>
                <a:pt x="5529943" y="1280160"/>
              </a:cubicBezTo>
              <a:cubicBezTo>
                <a:pt x="5374582" y="1319002"/>
                <a:pt x="5534459" y="1280999"/>
                <a:pt x="5408023" y="1306286"/>
              </a:cubicBezTo>
              <a:cubicBezTo>
                <a:pt x="5305367" y="1326817"/>
                <a:pt x="5467196" y="1301566"/>
                <a:pt x="5312228" y="1323703"/>
              </a:cubicBezTo>
              <a:cubicBezTo>
                <a:pt x="5287321" y="1332006"/>
                <a:pt x="5278615" y="1335651"/>
                <a:pt x="5251268" y="1341120"/>
              </a:cubicBezTo>
              <a:cubicBezTo>
                <a:pt x="5233954" y="1344583"/>
                <a:pt x="5216331" y="1346366"/>
                <a:pt x="5199017" y="1349829"/>
              </a:cubicBezTo>
              <a:cubicBezTo>
                <a:pt x="5187281" y="1352176"/>
                <a:pt x="5175691" y="1355250"/>
                <a:pt x="5164183" y="1358538"/>
              </a:cubicBezTo>
              <a:cubicBezTo>
                <a:pt x="5155357" y="1361060"/>
                <a:pt x="5147058" y="1365446"/>
                <a:pt x="5138057" y="1367246"/>
              </a:cubicBezTo>
              <a:cubicBezTo>
                <a:pt x="5117929" y="1371271"/>
                <a:pt x="5097417" y="1373052"/>
                <a:pt x="5077097" y="1375955"/>
              </a:cubicBezTo>
              <a:cubicBezTo>
                <a:pt x="5018284" y="1395558"/>
                <a:pt x="5090679" y="1372937"/>
                <a:pt x="4998720" y="1393372"/>
              </a:cubicBezTo>
              <a:cubicBezTo>
                <a:pt x="4936615" y="1407173"/>
                <a:pt x="5013606" y="1398147"/>
                <a:pt x="4937760" y="1410789"/>
              </a:cubicBezTo>
              <a:cubicBezTo>
                <a:pt x="4914675" y="1414637"/>
                <a:pt x="4891176" y="1415650"/>
                <a:pt x="4868091" y="1419498"/>
              </a:cubicBezTo>
              <a:cubicBezTo>
                <a:pt x="4838890" y="1424365"/>
                <a:pt x="4809089" y="1427554"/>
                <a:pt x="4781005" y="1436915"/>
              </a:cubicBezTo>
              <a:cubicBezTo>
                <a:pt x="4772297" y="1439818"/>
                <a:pt x="4763841" y="1443632"/>
                <a:pt x="4754880" y="1445623"/>
              </a:cubicBezTo>
              <a:cubicBezTo>
                <a:pt x="4715782" y="1454311"/>
                <a:pt x="4661996" y="1458846"/>
                <a:pt x="4624251" y="1463040"/>
              </a:cubicBezTo>
              <a:cubicBezTo>
                <a:pt x="4570599" y="1480925"/>
                <a:pt x="4625219" y="1464448"/>
                <a:pt x="4537165" y="1480458"/>
              </a:cubicBezTo>
              <a:cubicBezTo>
                <a:pt x="4525389" y="1482599"/>
                <a:pt x="4514015" y="1486570"/>
                <a:pt x="4502331" y="1489166"/>
              </a:cubicBezTo>
              <a:cubicBezTo>
                <a:pt x="4461947" y="1498140"/>
                <a:pt x="4461104" y="1495969"/>
                <a:pt x="4423954" y="1506583"/>
              </a:cubicBezTo>
              <a:cubicBezTo>
                <a:pt x="4415127" y="1509105"/>
                <a:pt x="4406734" y="1513066"/>
                <a:pt x="4397828" y="1515292"/>
              </a:cubicBezTo>
              <a:cubicBezTo>
                <a:pt x="4331193" y="1531950"/>
                <a:pt x="4369198" y="1516850"/>
                <a:pt x="4284617" y="1532709"/>
              </a:cubicBezTo>
              <a:cubicBezTo>
                <a:pt x="4261089" y="1537120"/>
                <a:pt x="4238421" y="1545431"/>
                <a:pt x="4214948" y="1550126"/>
              </a:cubicBezTo>
              <a:lnTo>
                <a:pt x="4171405" y="1558835"/>
              </a:lnTo>
              <a:cubicBezTo>
                <a:pt x="4154033" y="1561994"/>
                <a:pt x="4136468" y="1564080"/>
                <a:pt x="4119154" y="1567543"/>
              </a:cubicBezTo>
              <a:cubicBezTo>
                <a:pt x="4107418" y="1569890"/>
                <a:pt x="4096096" y="1574111"/>
                <a:pt x="4084320" y="1576252"/>
              </a:cubicBezTo>
              <a:cubicBezTo>
                <a:pt x="4064125" y="1579924"/>
                <a:pt x="4043635" y="1581759"/>
                <a:pt x="4023360" y="1584960"/>
              </a:cubicBezTo>
              <a:cubicBezTo>
                <a:pt x="3988477" y="1590468"/>
                <a:pt x="3953899" y="1597998"/>
                <a:pt x="3918857" y="1602378"/>
              </a:cubicBezTo>
              <a:cubicBezTo>
                <a:pt x="3895634" y="1605281"/>
                <a:pt x="3872320" y="1607527"/>
                <a:pt x="3849188" y="1611086"/>
              </a:cubicBezTo>
              <a:cubicBezTo>
                <a:pt x="3834558" y="1613337"/>
                <a:pt x="3820298" y="1617702"/>
                <a:pt x="3805645" y="1619795"/>
              </a:cubicBezTo>
              <a:cubicBezTo>
                <a:pt x="3779623" y="1623512"/>
                <a:pt x="3753394" y="1625600"/>
                <a:pt x="3727268" y="1628503"/>
              </a:cubicBezTo>
              <a:cubicBezTo>
                <a:pt x="3668245" y="1648179"/>
                <a:pt x="3740251" y="1625906"/>
                <a:pt x="3640183" y="1645920"/>
              </a:cubicBezTo>
              <a:cubicBezTo>
                <a:pt x="3616710" y="1650615"/>
                <a:pt x="3593987" y="1658643"/>
                <a:pt x="3570514" y="1663338"/>
              </a:cubicBezTo>
              <a:lnTo>
                <a:pt x="3483428" y="1680755"/>
              </a:lnTo>
              <a:lnTo>
                <a:pt x="3439885" y="1689463"/>
              </a:lnTo>
              <a:cubicBezTo>
                <a:pt x="3425371" y="1692366"/>
                <a:pt x="3410943" y="1695739"/>
                <a:pt x="3396343" y="1698172"/>
              </a:cubicBezTo>
              <a:cubicBezTo>
                <a:pt x="3378926" y="1701075"/>
                <a:pt x="3361406" y="1703417"/>
                <a:pt x="3344091" y="1706880"/>
              </a:cubicBezTo>
              <a:cubicBezTo>
                <a:pt x="3332355" y="1709227"/>
                <a:pt x="3320765" y="1712301"/>
                <a:pt x="3309257" y="1715589"/>
              </a:cubicBezTo>
              <a:cubicBezTo>
                <a:pt x="3300430" y="1718111"/>
                <a:pt x="3292163" y="1722656"/>
                <a:pt x="3283131" y="1724298"/>
              </a:cubicBezTo>
              <a:cubicBezTo>
                <a:pt x="3253010" y="1729774"/>
                <a:pt x="3151367" y="1739216"/>
                <a:pt x="3126377" y="1741715"/>
              </a:cubicBezTo>
              <a:cubicBezTo>
                <a:pt x="3114766" y="1747521"/>
                <a:pt x="3104137" y="1755984"/>
                <a:pt x="3091543" y="1759132"/>
              </a:cubicBezTo>
              <a:cubicBezTo>
                <a:pt x="3068838" y="1764808"/>
                <a:pt x="3045042" y="1764530"/>
                <a:pt x="3021874" y="1767840"/>
              </a:cubicBezTo>
              <a:cubicBezTo>
                <a:pt x="3004394" y="1770337"/>
                <a:pt x="2986860" y="1772718"/>
                <a:pt x="2969623" y="1776549"/>
              </a:cubicBezTo>
              <a:cubicBezTo>
                <a:pt x="2960662" y="1778540"/>
                <a:pt x="2952324" y="1782736"/>
                <a:pt x="2943497" y="1785258"/>
              </a:cubicBezTo>
              <a:cubicBezTo>
                <a:pt x="2931989" y="1788546"/>
                <a:pt x="2920171" y="1790678"/>
                <a:pt x="2908663" y="1793966"/>
              </a:cubicBezTo>
              <a:cubicBezTo>
                <a:pt x="2899836" y="1796488"/>
                <a:pt x="2891539" y="1800875"/>
                <a:pt x="2882537" y="1802675"/>
              </a:cubicBezTo>
              <a:cubicBezTo>
                <a:pt x="2862409" y="1806700"/>
                <a:pt x="2841705" y="1807358"/>
                <a:pt x="2821577" y="1811383"/>
              </a:cubicBezTo>
              <a:cubicBezTo>
                <a:pt x="2798104" y="1816077"/>
                <a:pt x="2775131" y="1822994"/>
                <a:pt x="2751908" y="1828800"/>
              </a:cubicBezTo>
              <a:cubicBezTo>
                <a:pt x="2740297" y="1831703"/>
                <a:pt x="2728810" y="1835162"/>
                <a:pt x="2717074" y="1837509"/>
              </a:cubicBezTo>
              <a:cubicBezTo>
                <a:pt x="2702560" y="1840412"/>
                <a:pt x="2687980" y="1843007"/>
                <a:pt x="2673531" y="1846218"/>
              </a:cubicBezTo>
              <a:cubicBezTo>
                <a:pt x="2661847" y="1848814"/>
                <a:pt x="2650526" y="1853106"/>
                <a:pt x="2638697" y="1854926"/>
              </a:cubicBezTo>
              <a:cubicBezTo>
                <a:pt x="2612716" y="1858923"/>
                <a:pt x="2586342" y="1859918"/>
                <a:pt x="2560320" y="1863635"/>
              </a:cubicBezTo>
              <a:cubicBezTo>
                <a:pt x="2454912" y="1878693"/>
                <a:pt x="2563604" y="1864840"/>
                <a:pt x="2490651" y="1881052"/>
              </a:cubicBezTo>
              <a:cubicBezTo>
                <a:pt x="2420758" y="1896584"/>
                <a:pt x="2458264" y="1882616"/>
                <a:pt x="2394857" y="1898469"/>
              </a:cubicBezTo>
              <a:cubicBezTo>
                <a:pt x="2385951" y="1900696"/>
                <a:pt x="2377771" y="1905583"/>
                <a:pt x="2368731" y="1907178"/>
              </a:cubicBezTo>
              <a:cubicBezTo>
                <a:pt x="2328303" y="1914312"/>
                <a:pt x="2246811" y="1924595"/>
                <a:pt x="2246811" y="1924595"/>
              </a:cubicBezTo>
              <a:cubicBezTo>
                <a:pt x="2193517" y="1942358"/>
                <a:pt x="2242453" y="1927945"/>
                <a:pt x="2151017" y="1942012"/>
              </a:cubicBezTo>
              <a:cubicBezTo>
                <a:pt x="2136387" y="1944263"/>
                <a:pt x="2122037" y="1948072"/>
                <a:pt x="2107474" y="1950720"/>
              </a:cubicBezTo>
              <a:cubicBezTo>
                <a:pt x="2063156" y="1958778"/>
                <a:pt x="2039944" y="1961612"/>
                <a:pt x="1994263" y="1968138"/>
              </a:cubicBezTo>
              <a:cubicBezTo>
                <a:pt x="1985554" y="1971041"/>
                <a:pt x="1977043" y="1974620"/>
                <a:pt x="1968137" y="1976846"/>
              </a:cubicBezTo>
              <a:cubicBezTo>
                <a:pt x="1928234" y="1986822"/>
                <a:pt x="1897241" y="1988974"/>
                <a:pt x="1854925" y="1994263"/>
              </a:cubicBezTo>
              <a:cubicBezTo>
                <a:pt x="1837508" y="2000069"/>
                <a:pt x="1820849" y="2009084"/>
                <a:pt x="1802674" y="2011680"/>
              </a:cubicBezTo>
              <a:cubicBezTo>
                <a:pt x="1762034" y="2017486"/>
                <a:pt x="1720581" y="2019142"/>
                <a:pt x="1680754" y="2029098"/>
              </a:cubicBezTo>
              <a:cubicBezTo>
                <a:pt x="1669143" y="2032001"/>
                <a:pt x="1657428" y="2034518"/>
                <a:pt x="1645920" y="2037806"/>
              </a:cubicBezTo>
              <a:cubicBezTo>
                <a:pt x="1587525" y="2054490"/>
                <a:pt x="1653627" y="2043233"/>
                <a:pt x="1550125" y="2063932"/>
              </a:cubicBezTo>
              <a:cubicBezTo>
                <a:pt x="1442523" y="2085451"/>
                <a:pt x="1576949" y="2059054"/>
                <a:pt x="1454331" y="2081349"/>
              </a:cubicBezTo>
              <a:cubicBezTo>
                <a:pt x="1439768" y="2083997"/>
                <a:pt x="1425351" y="2087410"/>
                <a:pt x="1410788" y="2090058"/>
              </a:cubicBezTo>
              <a:cubicBezTo>
                <a:pt x="1393416" y="2093217"/>
                <a:pt x="1375851" y="2095303"/>
                <a:pt x="1358537" y="2098766"/>
              </a:cubicBezTo>
              <a:cubicBezTo>
                <a:pt x="1279320" y="2114609"/>
                <a:pt x="1374182" y="2105241"/>
                <a:pt x="1236617" y="2124892"/>
              </a:cubicBezTo>
              <a:lnTo>
                <a:pt x="1175657" y="2133600"/>
              </a:lnTo>
              <a:cubicBezTo>
                <a:pt x="1115794" y="2141582"/>
                <a:pt x="1088939" y="2144203"/>
                <a:pt x="1027611" y="2151018"/>
              </a:cubicBezTo>
              <a:cubicBezTo>
                <a:pt x="931817" y="2148115"/>
                <a:pt x="835834" y="2148979"/>
                <a:pt x="740228" y="2142309"/>
              </a:cubicBezTo>
              <a:cubicBezTo>
                <a:pt x="632725" y="2134809"/>
                <a:pt x="684767" y="2130620"/>
                <a:pt x="627017" y="2116183"/>
              </a:cubicBezTo>
              <a:cubicBezTo>
                <a:pt x="573757" y="2102868"/>
                <a:pt x="577239" y="2109338"/>
                <a:pt x="513805" y="2098766"/>
              </a:cubicBezTo>
              <a:cubicBezTo>
                <a:pt x="437937" y="2086121"/>
                <a:pt x="514968" y="2095155"/>
                <a:pt x="452845" y="2081349"/>
              </a:cubicBezTo>
              <a:cubicBezTo>
                <a:pt x="392321" y="2067899"/>
                <a:pt x="415330" y="2078802"/>
                <a:pt x="365760" y="2063932"/>
              </a:cubicBezTo>
              <a:cubicBezTo>
                <a:pt x="365682" y="2063909"/>
                <a:pt x="300485" y="2042173"/>
                <a:pt x="287383" y="2037806"/>
              </a:cubicBezTo>
              <a:lnTo>
                <a:pt x="261257" y="2029098"/>
              </a:lnTo>
              <a:cubicBezTo>
                <a:pt x="252548" y="2023292"/>
                <a:pt x="244219" y="2016873"/>
                <a:pt x="235131" y="2011680"/>
              </a:cubicBezTo>
              <a:cubicBezTo>
                <a:pt x="223860" y="2005239"/>
                <a:pt x="210861" y="2001808"/>
                <a:pt x="200297" y="1994263"/>
              </a:cubicBezTo>
              <a:cubicBezTo>
                <a:pt x="190275" y="1987105"/>
                <a:pt x="183892" y="1975699"/>
                <a:pt x="174171" y="1968138"/>
              </a:cubicBezTo>
              <a:cubicBezTo>
                <a:pt x="157648" y="1955286"/>
                <a:pt x="139337" y="1944915"/>
                <a:pt x="121920" y="1933303"/>
              </a:cubicBezTo>
              <a:lnTo>
                <a:pt x="95794" y="1915886"/>
              </a:lnTo>
              <a:cubicBezTo>
                <a:pt x="89988" y="1907177"/>
                <a:pt x="86550" y="1896298"/>
                <a:pt x="78377" y="1889760"/>
              </a:cubicBezTo>
              <a:cubicBezTo>
                <a:pt x="71209" y="1884026"/>
                <a:pt x="58742" y="1887543"/>
                <a:pt x="52251" y="1881052"/>
              </a:cubicBezTo>
              <a:cubicBezTo>
                <a:pt x="37449" y="1866250"/>
                <a:pt x="34834" y="1840411"/>
                <a:pt x="17417" y="1828800"/>
              </a:cubicBezTo>
              <a:lnTo>
                <a:pt x="0" y="1820092"/>
              </a:lnTo>
              <a:close/>
            </a:path>
          </a:pathLst>
        </a:cu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0.11644</cdr:x>
      <cdr:y>0.5</cdr:y>
    </cdr:from>
    <cdr:to>
      <cdr:x>0.18944</cdr:x>
      <cdr:y>0.54486</cdr:y>
    </cdr:to>
    <cdr:sp macro="" textlink="">
      <cdr:nvSpPr>
        <cdr:cNvPr id="7" name="Скругленная прямоугольная выноска 6"/>
        <cdr:cNvSpPr/>
      </cdr:nvSpPr>
      <cdr:spPr>
        <a:xfrm xmlns:a="http://schemas.openxmlformats.org/drawingml/2006/main">
          <a:off x="1333637" y="3300344"/>
          <a:ext cx="836023" cy="296092"/>
        </a:xfrm>
        <a:prstGeom xmlns:a="http://schemas.openxmlformats.org/drawingml/2006/main" prst="wedgeRoundRectCallout">
          <a:avLst>
            <a:gd name="adj1" fmla="val 27193"/>
            <a:gd name="adj2" fmla="val 230147"/>
            <a:gd name="adj3" fmla="val 16667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r>
            <a:rPr lang="ru-RU" dirty="0"/>
            <a:t>1 кластер</a:t>
          </a:r>
        </a:p>
      </cdr:txBody>
    </cdr:sp>
  </cdr:relSizeAnchor>
  <cdr:relSizeAnchor xmlns:cdr="http://schemas.openxmlformats.org/drawingml/2006/chartDrawing">
    <cdr:from>
      <cdr:x>0.26231</cdr:x>
      <cdr:y>0.1396</cdr:y>
    </cdr:from>
    <cdr:to>
      <cdr:x>0.33531</cdr:x>
      <cdr:y>0.18446</cdr:y>
    </cdr:to>
    <cdr:sp macro="" textlink="">
      <cdr:nvSpPr>
        <cdr:cNvPr id="8" name="Скругленная прямоугольная выноска 7"/>
        <cdr:cNvSpPr/>
      </cdr:nvSpPr>
      <cdr:spPr>
        <a:xfrm xmlns:a="http://schemas.openxmlformats.org/drawingml/2006/main">
          <a:off x="3004232" y="921452"/>
          <a:ext cx="836023" cy="296092"/>
        </a:xfrm>
        <a:prstGeom xmlns:a="http://schemas.openxmlformats.org/drawingml/2006/main" prst="wedgeRoundRectCallout">
          <a:avLst>
            <a:gd name="adj1" fmla="val 27193"/>
            <a:gd name="adj2" fmla="val 230147"/>
            <a:gd name="adj3" fmla="val 16667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4 кластер</a:t>
          </a:r>
        </a:p>
      </cdr:txBody>
    </cdr:sp>
  </cdr:relSizeAnchor>
  <cdr:relSizeAnchor xmlns:cdr="http://schemas.openxmlformats.org/drawingml/2006/chartDrawing">
    <cdr:from>
      <cdr:x>0.51856</cdr:x>
      <cdr:y>0.699</cdr:y>
    </cdr:from>
    <cdr:to>
      <cdr:x>0.59155</cdr:x>
      <cdr:y>0.74386</cdr:y>
    </cdr:to>
    <cdr:sp macro="" textlink="">
      <cdr:nvSpPr>
        <cdr:cNvPr id="9" name="Скругленная прямоугольная выноска 8"/>
        <cdr:cNvSpPr/>
      </cdr:nvSpPr>
      <cdr:spPr>
        <a:xfrm xmlns:a="http://schemas.openxmlformats.org/drawingml/2006/main">
          <a:off x="5939019" y="4613887"/>
          <a:ext cx="836023" cy="296092"/>
        </a:xfrm>
        <a:prstGeom xmlns:a="http://schemas.openxmlformats.org/drawingml/2006/main" prst="wedgeRoundRectCallout">
          <a:avLst>
            <a:gd name="adj1" fmla="val 27193"/>
            <a:gd name="adj2" fmla="val 230147"/>
            <a:gd name="adj3" fmla="val 16667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2 кластер</a:t>
          </a:r>
        </a:p>
      </cdr:txBody>
    </cdr:sp>
  </cdr:relSizeAnchor>
  <cdr:relSizeAnchor xmlns:cdr="http://schemas.openxmlformats.org/drawingml/2006/chartDrawing">
    <cdr:from>
      <cdr:x>0.72386</cdr:x>
      <cdr:y>0.3032</cdr:y>
    </cdr:from>
    <cdr:to>
      <cdr:x>0.79685</cdr:x>
      <cdr:y>0.34806</cdr:y>
    </cdr:to>
    <cdr:sp macro="" textlink="">
      <cdr:nvSpPr>
        <cdr:cNvPr id="10" name="Скругленная прямоугольная выноска 9"/>
        <cdr:cNvSpPr/>
      </cdr:nvSpPr>
      <cdr:spPr>
        <a:xfrm xmlns:a="http://schemas.openxmlformats.org/drawingml/2006/main">
          <a:off x="8290335" y="2001316"/>
          <a:ext cx="836023" cy="296092"/>
        </a:xfrm>
        <a:prstGeom xmlns:a="http://schemas.openxmlformats.org/drawingml/2006/main" prst="wedgeRoundRectCallout">
          <a:avLst>
            <a:gd name="adj1" fmla="val 27193"/>
            <a:gd name="adj2" fmla="val 230147"/>
            <a:gd name="adj3" fmla="val 16667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5 кластер</a:t>
          </a:r>
        </a:p>
      </cdr:txBody>
    </cdr:sp>
  </cdr:relSizeAnchor>
  <cdr:relSizeAnchor xmlns:cdr="http://schemas.openxmlformats.org/drawingml/2006/chartDrawing">
    <cdr:from>
      <cdr:x>0.86833</cdr:x>
      <cdr:y>0.64227</cdr:y>
    </cdr:from>
    <cdr:to>
      <cdr:x>0.94132</cdr:x>
      <cdr:y>0.68713</cdr:y>
    </cdr:to>
    <cdr:sp macro="" textlink="">
      <cdr:nvSpPr>
        <cdr:cNvPr id="11" name="Скругленная прямоугольная выноска 10"/>
        <cdr:cNvSpPr/>
      </cdr:nvSpPr>
      <cdr:spPr>
        <a:xfrm xmlns:a="http://schemas.openxmlformats.org/drawingml/2006/main">
          <a:off x="9944963" y="4239418"/>
          <a:ext cx="836023" cy="296092"/>
        </a:xfrm>
        <a:prstGeom xmlns:a="http://schemas.openxmlformats.org/drawingml/2006/main" prst="wedgeRoundRectCallout">
          <a:avLst>
            <a:gd name="adj1" fmla="val -129057"/>
            <a:gd name="adj2" fmla="val -49264"/>
            <a:gd name="adj3" fmla="val 16667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3 кластер</a:t>
          </a:r>
        </a:p>
      </cdr:txBody>
    </cdr:sp>
  </cdr:relSizeAnchor>
  <cdr:relSizeAnchor xmlns:cdr="http://schemas.openxmlformats.org/drawingml/2006/chartDrawing">
    <cdr:from>
      <cdr:x>0.42535</cdr:x>
      <cdr:y>0.86167</cdr:y>
    </cdr:from>
    <cdr:to>
      <cdr:x>0.60686</cdr:x>
      <cdr:y>0.89123</cdr:y>
    </cdr:to>
    <cdr:pic>
      <cdr:nvPicPr>
        <cdr:cNvPr id="12" name="Изображение 11">
          <a:extLst xmlns:a="http://schemas.openxmlformats.org/drawingml/2006/main">
            <a:ext uri="{FF2B5EF4-FFF2-40B4-BE49-F238E27FC236}">
              <a16:creationId xmlns:a16="http://schemas.microsoft.com/office/drawing/2014/main" id="{E4795F9D-053C-F5B7-AE1A-7193E6A4B618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4871510" y="5687647"/>
          <a:ext cx="2078833" cy="19511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0.42601</cdr:x>
      <cdr:y>0.428</cdr:y>
    </cdr:from>
    <cdr:to>
      <cdr:x>0.57399</cdr:x>
      <cdr:y>0.45755</cdr:y>
    </cdr:to>
    <cdr:pic>
      <cdr:nvPicPr>
        <cdr:cNvPr id="13" name="Изображение 12">
          <a:extLst xmlns:a="http://schemas.openxmlformats.org/drawingml/2006/main">
            <a:ext uri="{FF2B5EF4-FFF2-40B4-BE49-F238E27FC236}">
              <a16:creationId xmlns:a16="http://schemas.microsoft.com/office/drawing/2014/main" id="{B5D04910-0A5F-EF37-E38A-A0B7D5957AC7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4879080" y="2825086"/>
          <a:ext cx="1694835" cy="19508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0.74954</cdr:x>
      <cdr:y>0.46211</cdr:y>
    </cdr:from>
    <cdr:to>
      <cdr:x>0.97257</cdr:x>
      <cdr:y>0.49167</cdr:y>
    </cdr:to>
    <cdr:pic>
      <cdr:nvPicPr>
        <cdr:cNvPr id="14" name="Изображение 13">
          <a:extLst xmlns:a="http://schemas.openxmlformats.org/drawingml/2006/main">
            <a:ext uri="{FF2B5EF4-FFF2-40B4-BE49-F238E27FC236}">
              <a16:creationId xmlns:a16="http://schemas.microsoft.com/office/drawing/2014/main" id="{12599CC5-5D38-C2D7-7251-931ADDEA267D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8584442" y="3050275"/>
          <a:ext cx="2554445" cy="19508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0.70883</cdr:x>
      <cdr:y>0.1831</cdr:y>
    </cdr:from>
    <cdr:to>
      <cdr:x>0.84511</cdr:x>
      <cdr:y>0.21266</cdr:y>
    </cdr:to>
    <cdr:pic>
      <cdr:nvPicPr>
        <cdr:cNvPr id="15" name="Изображение 14">
          <a:extLst xmlns:a="http://schemas.openxmlformats.org/drawingml/2006/main">
            <a:ext uri="{FF2B5EF4-FFF2-40B4-BE49-F238E27FC236}">
              <a16:creationId xmlns:a16="http://schemas.microsoft.com/office/drawing/2014/main" id="{1AE4BB55-DDB1-261C-6BCF-2274EF629DEC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8118282" y="1208599"/>
          <a:ext cx="1560711" cy="195089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0.35781</cdr:x>
      <cdr:y>0.0145</cdr:y>
    </cdr:from>
    <cdr:to>
      <cdr:x>0.66953</cdr:x>
      <cdr:y>0.07045</cdr:y>
    </cdr:to>
    <cdr:sp macro="" textlink="">
      <cdr:nvSpPr>
        <cdr:cNvPr id="16" name="Прямоугольник 15"/>
        <cdr:cNvSpPr/>
      </cdr:nvSpPr>
      <cdr:spPr>
        <a:xfrm xmlns:a="http://schemas.openxmlformats.org/drawingml/2006/main">
          <a:off x="4098045" y="95706"/>
          <a:ext cx="3570128" cy="36930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="horz" wrap="square" lIns="45720" tIns="45720" rIns="45720" bIns="45720" rtlCol="0" anchor="t" anchorCtr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Как «читать» </a:t>
          </a:r>
          <a:r>
            <a:rPr lang="ru-RU" dirty="0" err="1"/>
            <a:t>кластерограмму</a:t>
          </a:r>
          <a:r>
            <a:rPr lang="ru-RU" dirty="0"/>
            <a:t>?</a:t>
          </a:r>
        </a:p>
      </cdr:txBody>
    </cdr:sp>
  </cdr:relSizeAnchor>
  <cdr:relSizeAnchor xmlns:cdr="http://schemas.openxmlformats.org/drawingml/2006/chartDrawing">
    <cdr:from>
      <cdr:x>0.01491</cdr:x>
      <cdr:y>0.02214</cdr:y>
    </cdr:from>
    <cdr:to>
      <cdr:x>0.07948</cdr:x>
      <cdr:y>0.11369</cdr:y>
    </cdr:to>
    <cdr:sp macro="" textlink="">
      <cdr:nvSpPr>
        <cdr:cNvPr id="17" name="Улыбающееся лицо 16"/>
        <cdr:cNvSpPr/>
      </cdr:nvSpPr>
      <cdr:spPr>
        <a:xfrm xmlns:a="http://schemas.openxmlformats.org/drawingml/2006/main">
          <a:off x="170815" y="146148"/>
          <a:ext cx="739472" cy="604300"/>
        </a:xfrm>
        <a:prstGeom xmlns:a="http://schemas.openxmlformats.org/drawingml/2006/main" prst="smileyFace">
          <a:avLst>
            <a:gd name="adj" fmla="val -4653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0.08342</cdr:x>
      <cdr:y>0.03933</cdr:y>
    </cdr:from>
    <cdr:to>
      <cdr:x>0.2961</cdr:x>
      <cdr:y>0.10679</cdr:y>
    </cdr:to>
    <cdr:sp macro="" textlink="">
      <cdr:nvSpPr>
        <cdr:cNvPr id="18" name="Прямоугольник 17"/>
        <cdr:cNvSpPr/>
      </cdr:nvSpPr>
      <cdr:spPr>
        <a:xfrm xmlns:a="http://schemas.openxmlformats.org/drawingml/2006/main">
          <a:off x="955382" y="259637"/>
          <a:ext cx="2435830" cy="445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lIns="45720" tIns="45720" rIns="45720" bIns="45720" rtlCol="0" anchor="t" anchorCtr="0">
          <a:norm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b="1" dirty="0">
              <a:solidFill>
                <a:srgbClr val="FF0000"/>
              </a:solidFill>
            </a:rPr>
            <a:t>Минимальный доход на </a:t>
          </a:r>
        </a:p>
        <a:p xmlns:a="http://schemas.openxmlformats.org/drawingml/2006/main">
          <a:pPr algn="ctr"/>
          <a:r>
            <a:rPr lang="ru-RU" sz="1400" b="1" dirty="0">
              <a:solidFill>
                <a:srgbClr val="FF0000"/>
              </a:solidFill>
            </a:rPr>
            <a:t>1 койку</a:t>
          </a:r>
        </a:p>
      </cdr:txBody>
    </cdr:sp>
  </cdr:relSizeAnchor>
  <cdr:relSizeAnchor xmlns:cdr="http://schemas.openxmlformats.org/drawingml/2006/chartDrawing">
    <cdr:from>
      <cdr:x>0.86631</cdr:x>
      <cdr:y>0.85493</cdr:y>
    </cdr:from>
    <cdr:to>
      <cdr:x>0.93087</cdr:x>
      <cdr:y>0.94648</cdr:y>
    </cdr:to>
    <cdr:sp macro="" textlink="">
      <cdr:nvSpPr>
        <cdr:cNvPr id="19" name="Улыбающееся лицо 18"/>
        <cdr:cNvSpPr/>
      </cdr:nvSpPr>
      <cdr:spPr>
        <a:xfrm xmlns:a="http://schemas.openxmlformats.org/drawingml/2006/main">
          <a:off x="9921803" y="5643135"/>
          <a:ext cx="739472" cy="604300"/>
        </a:xfrm>
        <a:prstGeom xmlns:a="http://schemas.openxmlformats.org/drawingml/2006/main" prst="smileyFace">
          <a:avLst/>
        </a:prstGeom>
        <a:solidFill xmlns:a="http://schemas.openxmlformats.org/drawingml/2006/main">
          <a:srgbClr val="92D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0.038</cdr:x>
      <cdr:y>0.1061</cdr:y>
    </cdr:from>
    <cdr:to>
      <cdr:x>0.06088</cdr:x>
      <cdr:y>0.95939</cdr:y>
    </cdr:to>
    <cdr:sp macro="" textlink="">
      <cdr:nvSpPr>
        <cdr:cNvPr id="20" name="Прямоугольник 19"/>
        <cdr:cNvSpPr/>
      </cdr:nvSpPr>
      <cdr:spPr>
        <a:xfrm xmlns:a="http://schemas.openxmlformats.org/drawingml/2006/main" flipH="1">
          <a:off x="435229" y="700346"/>
          <a:ext cx="262045" cy="563230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="horz" wrap="square" lIns="45720" tIns="45720" rIns="45720" bIns="45720" rtlCol="0" anchor="t" anchorCtr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Средняя</a:t>
          </a:r>
        </a:p>
        <a:p xmlns:a="http://schemas.openxmlformats.org/drawingml/2006/main">
          <a:r>
            <a:rPr lang="ru-RU" dirty="0"/>
            <a:t> длительность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0.54841</cdr:x>
      <cdr:y>0.03079</cdr:y>
    </cdr:from>
    <cdr:to>
      <cdr:x>0.96095</cdr:x>
      <cdr:y>0.12518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647540" y="205078"/>
          <a:ext cx="5000625" cy="628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/>
            <a:t>Отклонение (%) дохода на 1 койку  ЛПУ от «среднего» дохода соответствующего кластера</a:t>
          </a:r>
        </a:p>
      </cdr:txBody>
    </cdr:sp>
  </cdr:relSizeAnchor>
  <cdr:relSizeAnchor xmlns:cdr="http://schemas.openxmlformats.org/drawingml/2006/chartDrawing">
    <cdr:from>
      <cdr:x>0.83202</cdr:x>
      <cdr:y>0.72602</cdr:y>
    </cdr:from>
    <cdr:to>
      <cdr:x>0.89505</cdr:x>
      <cdr:y>0.77795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10085346" y="4835636"/>
          <a:ext cx="763961" cy="34588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0.07809</cdr:x>
      <cdr:y>0.73046</cdr:y>
    </cdr:from>
    <cdr:to>
      <cdr:x>0.34347</cdr:x>
      <cdr:y>0.84885</cdr:y>
    </cdr:to>
    <cdr:sp macro="" textlink="">
      <cdr:nvSpPr>
        <cdr:cNvPr id="2" name="Полилиния 1"/>
        <cdr:cNvSpPr/>
      </cdr:nvSpPr>
      <cdr:spPr>
        <a:xfrm xmlns:a="http://schemas.openxmlformats.org/drawingml/2006/main">
          <a:off x="832758" y="4838157"/>
          <a:ext cx="2830286" cy="784143"/>
        </a:xfrm>
        <a:custGeom xmlns:a="http://schemas.openxmlformats.org/drawingml/2006/main">
          <a:avLst/>
          <a:gdLst>
            <a:gd name="connsiteX0" fmla="*/ 0 w 2830286"/>
            <a:gd name="connsiteY0" fmla="*/ 252548 h 784143"/>
            <a:gd name="connsiteX1" fmla="*/ 26126 w 2830286"/>
            <a:gd name="connsiteY1" fmla="*/ 209005 h 784143"/>
            <a:gd name="connsiteX2" fmla="*/ 34835 w 2830286"/>
            <a:gd name="connsiteY2" fmla="*/ 139337 h 784143"/>
            <a:gd name="connsiteX3" fmla="*/ 43543 w 2830286"/>
            <a:gd name="connsiteY3" fmla="*/ 113211 h 784143"/>
            <a:gd name="connsiteX4" fmla="*/ 95795 w 2830286"/>
            <a:gd name="connsiteY4" fmla="*/ 78377 h 784143"/>
            <a:gd name="connsiteX5" fmla="*/ 148046 w 2830286"/>
            <a:gd name="connsiteY5" fmla="*/ 60960 h 784143"/>
            <a:gd name="connsiteX6" fmla="*/ 209006 w 2830286"/>
            <a:gd name="connsiteY6" fmla="*/ 34834 h 784143"/>
            <a:gd name="connsiteX7" fmla="*/ 783772 w 2830286"/>
            <a:gd name="connsiteY7" fmla="*/ 26125 h 784143"/>
            <a:gd name="connsiteX8" fmla="*/ 836023 w 2830286"/>
            <a:gd name="connsiteY8" fmla="*/ 17417 h 784143"/>
            <a:gd name="connsiteX9" fmla="*/ 879566 w 2830286"/>
            <a:gd name="connsiteY9" fmla="*/ 8708 h 784143"/>
            <a:gd name="connsiteX10" fmla="*/ 1079863 w 2830286"/>
            <a:gd name="connsiteY10" fmla="*/ 0 h 784143"/>
            <a:gd name="connsiteX11" fmla="*/ 1593669 w 2830286"/>
            <a:gd name="connsiteY11" fmla="*/ 8708 h 784143"/>
            <a:gd name="connsiteX12" fmla="*/ 1619795 w 2830286"/>
            <a:gd name="connsiteY12" fmla="*/ 17417 h 784143"/>
            <a:gd name="connsiteX13" fmla="*/ 1750423 w 2830286"/>
            <a:gd name="connsiteY13" fmla="*/ 26125 h 784143"/>
            <a:gd name="connsiteX14" fmla="*/ 1785258 w 2830286"/>
            <a:gd name="connsiteY14" fmla="*/ 34834 h 784143"/>
            <a:gd name="connsiteX15" fmla="*/ 1828800 w 2830286"/>
            <a:gd name="connsiteY15" fmla="*/ 43543 h 784143"/>
            <a:gd name="connsiteX16" fmla="*/ 1854926 w 2830286"/>
            <a:gd name="connsiteY16" fmla="*/ 52251 h 784143"/>
            <a:gd name="connsiteX17" fmla="*/ 1924595 w 2830286"/>
            <a:gd name="connsiteY17" fmla="*/ 69668 h 784143"/>
            <a:gd name="connsiteX18" fmla="*/ 2020389 w 2830286"/>
            <a:gd name="connsiteY18" fmla="*/ 95794 h 784143"/>
            <a:gd name="connsiteX19" fmla="*/ 2046515 w 2830286"/>
            <a:gd name="connsiteY19" fmla="*/ 104503 h 784143"/>
            <a:gd name="connsiteX20" fmla="*/ 2072640 w 2830286"/>
            <a:gd name="connsiteY20" fmla="*/ 121920 h 784143"/>
            <a:gd name="connsiteX21" fmla="*/ 2124892 w 2830286"/>
            <a:gd name="connsiteY21" fmla="*/ 139337 h 784143"/>
            <a:gd name="connsiteX22" fmla="*/ 2151018 w 2830286"/>
            <a:gd name="connsiteY22" fmla="*/ 156754 h 784143"/>
            <a:gd name="connsiteX23" fmla="*/ 2203269 w 2830286"/>
            <a:gd name="connsiteY23" fmla="*/ 174171 h 784143"/>
            <a:gd name="connsiteX24" fmla="*/ 2229395 w 2830286"/>
            <a:gd name="connsiteY24" fmla="*/ 182880 h 784143"/>
            <a:gd name="connsiteX25" fmla="*/ 2386149 w 2830286"/>
            <a:gd name="connsiteY25" fmla="*/ 235131 h 784143"/>
            <a:gd name="connsiteX26" fmla="*/ 2447109 w 2830286"/>
            <a:gd name="connsiteY26" fmla="*/ 252548 h 784143"/>
            <a:gd name="connsiteX27" fmla="*/ 2499360 w 2830286"/>
            <a:gd name="connsiteY27" fmla="*/ 269965 h 784143"/>
            <a:gd name="connsiteX28" fmla="*/ 2569029 w 2830286"/>
            <a:gd name="connsiteY28" fmla="*/ 287383 h 784143"/>
            <a:gd name="connsiteX29" fmla="*/ 2603863 w 2830286"/>
            <a:gd name="connsiteY29" fmla="*/ 296091 h 784143"/>
            <a:gd name="connsiteX30" fmla="*/ 2656115 w 2830286"/>
            <a:gd name="connsiteY30" fmla="*/ 322217 h 784143"/>
            <a:gd name="connsiteX31" fmla="*/ 2708366 w 2830286"/>
            <a:gd name="connsiteY31" fmla="*/ 339634 h 784143"/>
            <a:gd name="connsiteX32" fmla="*/ 2725783 w 2830286"/>
            <a:gd name="connsiteY32" fmla="*/ 365760 h 784143"/>
            <a:gd name="connsiteX33" fmla="*/ 2751909 w 2830286"/>
            <a:gd name="connsiteY33" fmla="*/ 383177 h 784143"/>
            <a:gd name="connsiteX34" fmla="*/ 2760618 w 2830286"/>
            <a:gd name="connsiteY34" fmla="*/ 409303 h 784143"/>
            <a:gd name="connsiteX35" fmla="*/ 2786743 w 2830286"/>
            <a:gd name="connsiteY35" fmla="*/ 435428 h 784143"/>
            <a:gd name="connsiteX36" fmla="*/ 2821578 w 2830286"/>
            <a:gd name="connsiteY36" fmla="*/ 487680 h 784143"/>
            <a:gd name="connsiteX37" fmla="*/ 2830286 w 2830286"/>
            <a:gd name="connsiteY37" fmla="*/ 513805 h 784143"/>
            <a:gd name="connsiteX38" fmla="*/ 2812869 w 2830286"/>
            <a:gd name="connsiteY38" fmla="*/ 592183 h 784143"/>
            <a:gd name="connsiteX39" fmla="*/ 2778035 w 2830286"/>
            <a:gd name="connsiteY39" fmla="*/ 644434 h 784143"/>
            <a:gd name="connsiteX40" fmla="*/ 2734492 w 2830286"/>
            <a:gd name="connsiteY40" fmla="*/ 687977 h 784143"/>
            <a:gd name="connsiteX41" fmla="*/ 2708366 w 2830286"/>
            <a:gd name="connsiteY41" fmla="*/ 696685 h 784143"/>
            <a:gd name="connsiteX42" fmla="*/ 2682240 w 2830286"/>
            <a:gd name="connsiteY42" fmla="*/ 714103 h 784143"/>
            <a:gd name="connsiteX43" fmla="*/ 2534195 w 2830286"/>
            <a:gd name="connsiteY43" fmla="*/ 731520 h 784143"/>
            <a:gd name="connsiteX44" fmla="*/ 2290355 w 2830286"/>
            <a:gd name="connsiteY44" fmla="*/ 748937 h 784143"/>
            <a:gd name="connsiteX45" fmla="*/ 2220686 w 2830286"/>
            <a:gd name="connsiteY45" fmla="*/ 757645 h 784143"/>
            <a:gd name="connsiteX46" fmla="*/ 1410789 w 2830286"/>
            <a:gd name="connsiteY46" fmla="*/ 766354 h 784143"/>
            <a:gd name="connsiteX47" fmla="*/ 1010195 w 2830286"/>
            <a:gd name="connsiteY47" fmla="*/ 766354 h 784143"/>
            <a:gd name="connsiteX48" fmla="*/ 931818 w 2830286"/>
            <a:gd name="connsiteY48" fmla="*/ 748937 h 784143"/>
            <a:gd name="connsiteX49" fmla="*/ 870858 w 2830286"/>
            <a:gd name="connsiteY49" fmla="*/ 740228 h 784143"/>
            <a:gd name="connsiteX50" fmla="*/ 783772 w 2830286"/>
            <a:gd name="connsiteY50" fmla="*/ 722811 h 784143"/>
            <a:gd name="connsiteX51" fmla="*/ 705395 w 2830286"/>
            <a:gd name="connsiteY51" fmla="*/ 705394 h 784143"/>
            <a:gd name="connsiteX52" fmla="*/ 653143 w 2830286"/>
            <a:gd name="connsiteY52" fmla="*/ 687977 h 784143"/>
            <a:gd name="connsiteX53" fmla="*/ 627018 w 2830286"/>
            <a:gd name="connsiteY53" fmla="*/ 679268 h 784143"/>
            <a:gd name="connsiteX54" fmla="*/ 548640 w 2830286"/>
            <a:gd name="connsiteY54" fmla="*/ 661851 h 784143"/>
            <a:gd name="connsiteX55" fmla="*/ 496389 w 2830286"/>
            <a:gd name="connsiteY55" fmla="*/ 644434 h 784143"/>
            <a:gd name="connsiteX56" fmla="*/ 470263 w 2830286"/>
            <a:gd name="connsiteY56" fmla="*/ 635725 h 784143"/>
            <a:gd name="connsiteX57" fmla="*/ 426720 w 2830286"/>
            <a:gd name="connsiteY57" fmla="*/ 627017 h 784143"/>
            <a:gd name="connsiteX58" fmla="*/ 348343 w 2830286"/>
            <a:gd name="connsiteY58" fmla="*/ 600891 h 784143"/>
            <a:gd name="connsiteX59" fmla="*/ 296092 w 2830286"/>
            <a:gd name="connsiteY59" fmla="*/ 583474 h 784143"/>
            <a:gd name="connsiteX60" fmla="*/ 243840 w 2830286"/>
            <a:gd name="connsiteY60" fmla="*/ 539931 h 784143"/>
            <a:gd name="connsiteX61" fmla="*/ 200298 w 2830286"/>
            <a:gd name="connsiteY61" fmla="*/ 496388 h 784143"/>
            <a:gd name="connsiteX62" fmla="*/ 182880 w 2830286"/>
            <a:gd name="connsiteY62" fmla="*/ 470263 h 784143"/>
            <a:gd name="connsiteX63" fmla="*/ 165463 w 2830286"/>
            <a:gd name="connsiteY63" fmla="*/ 452845 h 784143"/>
            <a:gd name="connsiteX64" fmla="*/ 156755 w 2830286"/>
            <a:gd name="connsiteY64" fmla="*/ 426720 h 784143"/>
            <a:gd name="connsiteX65" fmla="*/ 130629 w 2830286"/>
            <a:gd name="connsiteY65" fmla="*/ 409303 h 784143"/>
            <a:gd name="connsiteX66" fmla="*/ 113212 w 2830286"/>
            <a:gd name="connsiteY66" fmla="*/ 391885 h 784143"/>
            <a:gd name="connsiteX67" fmla="*/ 60960 w 2830286"/>
            <a:gd name="connsiteY67" fmla="*/ 357051 h 784143"/>
            <a:gd name="connsiteX68" fmla="*/ 43543 w 2830286"/>
            <a:gd name="connsiteY68" fmla="*/ 304800 h 784143"/>
            <a:gd name="connsiteX69" fmla="*/ 34835 w 2830286"/>
            <a:gd name="connsiteY69" fmla="*/ 278674 h 784143"/>
            <a:gd name="connsiteX70" fmla="*/ 0 w 2830286"/>
            <a:gd name="connsiteY70" fmla="*/ 252548 h 78414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</a:cxnLst>
          <a:rect l="l" t="t" r="r" b="b"/>
          <a:pathLst>
            <a:path w="2830286" h="784143">
              <a:moveTo>
                <a:pt x="0" y="252548"/>
              </a:moveTo>
              <a:cubicBezTo>
                <a:pt x="8709" y="238034"/>
                <a:pt x="21148" y="225183"/>
                <a:pt x="26126" y="209005"/>
              </a:cubicBezTo>
              <a:cubicBezTo>
                <a:pt x="33009" y="186637"/>
                <a:pt x="30648" y="162363"/>
                <a:pt x="34835" y="139337"/>
              </a:cubicBezTo>
              <a:cubicBezTo>
                <a:pt x="36477" y="130305"/>
                <a:pt x="37052" y="119702"/>
                <a:pt x="43543" y="113211"/>
              </a:cubicBezTo>
              <a:cubicBezTo>
                <a:pt x="58345" y="98409"/>
                <a:pt x="75936" y="84997"/>
                <a:pt x="95795" y="78377"/>
              </a:cubicBezTo>
              <a:lnTo>
                <a:pt x="148046" y="60960"/>
              </a:lnTo>
              <a:cubicBezTo>
                <a:pt x="170478" y="46006"/>
                <a:pt x="179631" y="35673"/>
                <a:pt x="209006" y="34834"/>
              </a:cubicBezTo>
              <a:cubicBezTo>
                <a:pt x="400538" y="29361"/>
                <a:pt x="592183" y="29028"/>
                <a:pt x="783772" y="26125"/>
              </a:cubicBezTo>
              <a:lnTo>
                <a:pt x="836023" y="17417"/>
              </a:lnTo>
              <a:cubicBezTo>
                <a:pt x="850586" y="14769"/>
                <a:pt x="864802" y="9763"/>
                <a:pt x="879566" y="8708"/>
              </a:cubicBezTo>
              <a:cubicBezTo>
                <a:pt x="946225" y="3947"/>
                <a:pt x="1013097" y="2903"/>
                <a:pt x="1079863" y="0"/>
              </a:cubicBezTo>
              <a:lnTo>
                <a:pt x="1593669" y="8708"/>
              </a:lnTo>
              <a:cubicBezTo>
                <a:pt x="1602844" y="9004"/>
                <a:pt x="1610671" y="16403"/>
                <a:pt x="1619795" y="17417"/>
              </a:cubicBezTo>
              <a:cubicBezTo>
                <a:pt x="1663167" y="22236"/>
                <a:pt x="1706880" y="23222"/>
                <a:pt x="1750423" y="26125"/>
              </a:cubicBezTo>
              <a:cubicBezTo>
                <a:pt x="1762035" y="29028"/>
                <a:pt x="1773574" y="32237"/>
                <a:pt x="1785258" y="34834"/>
              </a:cubicBezTo>
              <a:cubicBezTo>
                <a:pt x="1799707" y="38045"/>
                <a:pt x="1814440" y="39953"/>
                <a:pt x="1828800" y="43543"/>
              </a:cubicBezTo>
              <a:cubicBezTo>
                <a:pt x="1837706" y="45769"/>
                <a:pt x="1846070" y="49836"/>
                <a:pt x="1854926" y="52251"/>
              </a:cubicBezTo>
              <a:cubicBezTo>
                <a:pt x="1878020" y="58549"/>
                <a:pt x="1901122" y="64973"/>
                <a:pt x="1924595" y="69668"/>
              </a:cubicBezTo>
              <a:cubicBezTo>
                <a:pt x="1986139" y="81977"/>
                <a:pt x="1954098" y="73697"/>
                <a:pt x="2020389" y="95794"/>
              </a:cubicBezTo>
              <a:cubicBezTo>
                <a:pt x="2029098" y="98697"/>
                <a:pt x="2038877" y="99411"/>
                <a:pt x="2046515" y="104503"/>
              </a:cubicBezTo>
              <a:cubicBezTo>
                <a:pt x="2055223" y="110309"/>
                <a:pt x="2063076" y="117669"/>
                <a:pt x="2072640" y="121920"/>
              </a:cubicBezTo>
              <a:cubicBezTo>
                <a:pt x="2089417" y="129376"/>
                <a:pt x="2109616" y="129153"/>
                <a:pt x="2124892" y="139337"/>
              </a:cubicBezTo>
              <a:cubicBezTo>
                <a:pt x="2133601" y="145143"/>
                <a:pt x="2141454" y="152503"/>
                <a:pt x="2151018" y="156754"/>
              </a:cubicBezTo>
              <a:cubicBezTo>
                <a:pt x="2167795" y="164210"/>
                <a:pt x="2185852" y="168365"/>
                <a:pt x="2203269" y="174171"/>
              </a:cubicBezTo>
              <a:lnTo>
                <a:pt x="2229395" y="182880"/>
              </a:lnTo>
              <a:lnTo>
                <a:pt x="2386149" y="235131"/>
              </a:lnTo>
              <a:cubicBezTo>
                <a:pt x="2473982" y="264408"/>
                <a:pt x="2337719" y="219732"/>
                <a:pt x="2447109" y="252548"/>
              </a:cubicBezTo>
              <a:cubicBezTo>
                <a:pt x="2464694" y="257823"/>
                <a:pt x="2481549" y="265512"/>
                <a:pt x="2499360" y="269965"/>
              </a:cubicBezTo>
              <a:lnTo>
                <a:pt x="2569029" y="287383"/>
              </a:lnTo>
              <a:cubicBezTo>
                <a:pt x="2580640" y="290286"/>
                <a:pt x="2592509" y="292306"/>
                <a:pt x="2603863" y="296091"/>
              </a:cubicBezTo>
              <a:cubicBezTo>
                <a:pt x="2699151" y="327855"/>
                <a:pt x="2554816" y="277196"/>
                <a:pt x="2656115" y="322217"/>
              </a:cubicBezTo>
              <a:cubicBezTo>
                <a:pt x="2672892" y="329673"/>
                <a:pt x="2708366" y="339634"/>
                <a:pt x="2708366" y="339634"/>
              </a:cubicBezTo>
              <a:cubicBezTo>
                <a:pt x="2714172" y="348343"/>
                <a:pt x="2718382" y="358359"/>
                <a:pt x="2725783" y="365760"/>
              </a:cubicBezTo>
              <a:cubicBezTo>
                <a:pt x="2733184" y="373161"/>
                <a:pt x="2745371" y="375004"/>
                <a:pt x="2751909" y="383177"/>
              </a:cubicBezTo>
              <a:cubicBezTo>
                <a:pt x="2757644" y="390345"/>
                <a:pt x="2755526" y="401665"/>
                <a:pt x="2760618" y="409303"/>
              </a:cubicBezTo>
              <a:cubicBezTo>
                <a:pt x="2767449" y="419550"/>
                <a:pt x="2779182" y="425707"/>
                <a:pt x="2786743" y="435428"/>
              </a:cubicBezTo>
              <a:cubicBezTo>
                <a:pt x="2799595" y="451952"/>
                <a:pt x="2821578" y="487680"/>
                <a:pt x="2821578" y="487680"/>
              </a:cubicBezTo>
              <a:cubicBezTo>
                <a:pt x="2824481" y="496388"/>
                <a:pt x="2830286" y="504626"/>
                <a:pt x="2830286" y="513805"/>
              </a:cubicBezTo>
              <a:cubicBezTo>
                <a:pt x="2830286" y="523733"/>
                <a:pt x="2821850" y="576017"/>
                <a:pt x="2812869" y="592183"/>
              </a:cubicBezTo>
              <a:cubicBezTo>
                <a:pt x="2802703" y="610481"/>
                <a:pt x="2789646" y="627017"/>
                <a:pt x="2778035" y="644434"/>
              </a:cubicBezTo>
              <a:cubicBezTo>
                <a:pt x="2760618" y="670560"/>
                <a:pt x="2763521" y="673463"/>
                <a:pt x="2734492" y="687977"/>
              </a:cubicBezTo>
              <a:cubicBezTo>
                <a:pt x="2726281" y="692082"/>
                <a:pt x="2717075" y="693782"/>
                <a:pt x="2708366" y="696685"/>
              </a:cubicBezTo>
              <a:cubicBezTo>
                <a:pt x="2699657" y="702491"/>
                <a:pt x="2692170" y="710793"/>
                <a:pt x="2682240" y="714103"/>
              </a:cubicBezTo>
              <a:cubicBezTo>
                <a:pt x="2656033" y="722839"/>
                <a:pt x="2542851" y="730733"/>
                <a:pt x="2534195" y="731520"/>
              </a:cubicBezTo>
              <a:cubicBezTo>
                <a:pt x="2437000" y="763916"/>
                <a:pt x="2534383" y="734148"/>
                <a:pt x="2290355" y="748937"/>
              </a:cubicBezTo>
              <a:cubicBezTo>
                <a:pt x="2266994" y="750353"/>
                <a:pt x="2244085" y="757182"/>
                <a:pt x="2220686" y="757645"/>
              </a:cubicBezTo>
              <a:lnTo>
                <a:pt x="1410789" y="766354"/>
              </a:lnTo>
              <a:cubicBezTo>
                <a:pt x="1253968" y="797720"/>
                <a:pt x="1354199" y="780993"/>
                <a:pt x="1010195" y="766354"/>
              </a:cubicBezTo>
              <a:cubicBezTo>
                <a:pt x="927377" y="762830"/>
                <a:pt x="985877" y="759749"/>
                <a:pt x="931818" y="748937"/>
              </a:cubicBezTo>
              <a:cubicBezTo>
                <a:pt x="911690" y="744911"/>
                <a:pt x="891178" y="743131"/>
                <a:pt x="870858" y="740228"/>
              </a:cubicBezTo>
              <a:cubicBezTo>
                <a:pt x="820785" y="723538"/>
                <a:pt x="863824" y="736153"/>
                <a:pt x="783772" y="722811"/>
              </a:cubicBezTo>
              <a:cubicBezTo>
                <a:pt x="765115" y="719702"/>
                <a:pt x="724976" y="711268"/>
                <a:pt x="705395" y="705394"/>
              </a:cubicBezTo>
              <a:cubicBezTo>
                <a:pt x="687810" y="700118"/>
                <a:pt x="670560" y="693783"/>
                <a:pt x="653143" y="687977"/>
              </a:cubicBezTo>
              <a:cubicBezTo>
                <a:pt x="644435" y="685074"/>
                <a:pt x="636019" y="681068"/>
                <a:pt x="627018" y="679268"/>
              </a:cubicBezTo>
              <a:cubicBezTo>
                <a:pt x="602149" y="674295"/>
                <a:pt x="573244" y="669232"/>
                <a:pt x="548640" y="661851"/>
              </a:cubicBezTo>
              <a:cubicBezTo>
                <a:pt x="531055" y="656576"/>
                <a:pt x="513806" y="650240"/>
                <a:pt x="496389" y="644434"/>
              </a:cubicBezTo>
              <a:cubicBezTo>
                <a:pt x="487680" y="641531"/>
                <a:pt x="479265" y="637525"/>
                <a:pt x="470263" y="635725"/>
              </a:cubicBezTo>
              <a:cubicBezTo>
                <a:pt x="455749" y="632822"/>
                <a:pt x="441000" y="630912"/>
                <a:pt x="426720" y="627017"/>
              </a:cubicBezTo>
              <a:cubicBezTo>
                <a:pt x="426702" y="627012"/>
                <a:pt x="361415" y="605248"/>
                <a:pt x="348343" y="600891"/>
              </a:cubicBezTo>
              <a:cubicBezTo>
                <a:pt x="348339" y="600890"/>
                <a:pt x="296095" y="583476"/>
                <a:pt x="296092" y="583474"/>
              </a:cubicBezTo>
              <a:cubicBezTo>
                <a:pt x="270403" y="566348"/>
                <a:pt x="264794" y="565076"/>
                <a:pt x="243840" y="539931"/>
              </a:cubicBezTo>
              <a:cubicBezTo>
                <a:pt x="207554" y="496387"/>
                <a:pt x="248195" y="528320"/>
                <a:pt x="200298" y="496388"/>
              </a:cubicBezTo>
              <a:cubicBezTo>
                <a:pt x="194492" y="487680"/>
                <a:pt x="189418" y="478436"/>
                <a:pt x="182880" y="470263"/>
              </a:cubicBezTo>
              <a:cubicBezTo>
                <a:pt x="177751" y="463852"/>
                <a:pt x="169687" y="459886"/>
                <a:pt x="165463" y="452845"/>
              </a:cubicBezTo>
              <a:cubicBezTo>
                <a:pt x="160740" y="444974"/>
                <a:pt x="162489" y="433888"/>
                <a:pt x="156755" y="426720"/>
              </a:cubicBezTo>
              <a:cubicBezTo>
                <a:pt x="150217" y="418547"/>
                <a:pt x="138802" y="415841"/>
                <a:pt x="130629" y="409303"/>
              </a:cubicBezTo>
              <a:cubicBezTo>
                <a:pt x="124218" y="404174"/>
                <a:pt x="119781" y="396811"/>
                <a:pt x="113212" y="391885"/>
              </a:cubicBezTo>
              <a:cubicBezTo>
                <a:pt x="96466" y="379325"/>
                <a:pt x="60960" y="357051"/>
                <a:pt x="60960" y="357051"/>
              </a:cubicBezTo>
              <a:lnTo>
                <a:pt x="43543" y="304800"/>
              </a:lnTo>
              <a:cubicBezTo>
                <a:pt x="40640" y="296091"/>
                <a:pt x="34835" y="287854"/>
                <a:pt x="34835" y="278674"/>
              </a:cubicBezTo>
              <a:lnTo>
                <a:pt x="0" y="252548"/>
              </a:lnTo>
              <a:close/>
            </a:path>
          </a:pathLst>
        </a:cu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0.08707</cdr:x>
      <cdr:y>0.0862</cdr:y>
    </cdr:from>
    <cdr:to>
      <cdr:x>0.40962</cdr:x>
      <cdr:y>0.55957</cdr:y>
    </cdr:to>
    <cdr:sp macro="" textlink="">
      <cdr:nvSpPr>
        <cdr:cNvPr id="3" name="Полилиния 2"/>
        <cdr:cNvSpPr/>
      </cdr:nvSpPr>
      <cdr:spPr>
        <a:xfrm xmlns:a="http://schemas.openxmlformats.org/drawingml/2006/main">
          <a:off x="928553" y="570957"/>
          <a:ext cx="3439885" cy="3135320"/>
        </a:xfrm>
        <a:custGeom xmlns:a="http://schemas.openxmlformats.org/drawingml/2006/main">
          <a:avLst/>
          <a:gdLst>
            <a:gd name="connsiteX0" fmla="*/ 1306285 w 3439885"/>
            <a:gd name="connsiteY0" fmla="*/ 3135085 h 3135320"/>
            <a:gd name="connsiteX1" fmla="*/ 1071154 w 3439885"/>
            <a:gd name="connsiteY1" fmla="*/ 3117668 h 3135320"/>
            <a:gd name="connsiteX2" fmla="*/ 975360 w 3439885"/>
            <a:gd name="connsiteY2" fmla="*/ 3091543 h 3135320"/>
            <a:gd name="connsiteX3" fmla="*/ 896983 w 3439885"/>
            <a:gd name="connsiteY3" fmla="*/ 3074125 h 3135320"/>
            <a:gd name="connsiteX4" fmla="*/ 836023 w 3439885"/>
            <a:gd name="connsiteY4" fmla="*/ 3048000 h 3135320"/>
            <a:gd name="connsiteX5" fmla="*/ 783771 w 3439885"/>
            <a:gd name="connsiteY5" fmla="*/ 3030583 h 3135320"/>
            <a:gd name="connsiteX6" fmla="*/ 731520 w 3439885"/>
            <a:gd name="connsiteY6" fmla="*/ 2995748 h 3135320"/>
            <a:gd name="connsiteX7" fmla="*/ 705394 w 3439885"/>
            <a:gd name="connsiteY7" fmla="*/ 2978331 h 3135320"/>
            <a:gd name="connsiteX8" fmla="*/ 679268 w 3439885"/>
            <a:gd name="connsiteY8" fmla="*/ 2969623 h 3135320"/>
            <a:gd name="connsiteX9" fmla="*/ 653143 w 3439885"/>
            <a:gd name="connsiteY9" fmla="*/ 2952205 h 3135320"/>
            <a:gd name="connsiteX10" fmla="*/ 583474 w 3439885"/>
            <a:gd name="connsiteY10" fmla="*/ 2899954 h 3135320"/>
            <a:gd name="connsiteX11" fmla="*/ 531223 w 3439885"/>
            <a:gd name="connsiteY11" fmla="*/ 2882537 h 3135320"/>
            <a:gd name="connsiteX12" fmla="*/ 505097 w 3439885"/>
            <a:gd name="connsiteY12" fmla="*/ 2873828 h 3135320"/>
            <a:gd name="connsiteX13" fmla="*/ 426720 w 3439885"/>
            <a:gd name="connsiteY13" fmla="*/ 2830285 h 3135320"/>
            <a:gd name="connsiteX14" fmla="*/ 400594 w 3439885"/>
            <a:gd name="connsiteY14" fmla="*/ 2812868 h 3135320"/>
            <a:gd name="connsiteX15" fmla="*/ 348343 w 3439885"/>
            <a:gd name="connsiteY15" fmla="*/ 2795451 h 3135320"/>
            <a:gd name="connsiteX16" fmla="*/ 330925 w 3439885"/>
            <a:gd name="connsiteY16" fmla="*/ 2778034 h 3135320"/>
            <a:gd name="connsiteX17" fmla="*/ 278674 w 3439885"/>
            <a:gd name="connsiteY17" fmla="*/ 2743200 h 3135320"/>
            <a:gd name="connsiteX18" fmla="*/ 252548 w 3439885"/>
            <a:gd name="connsiteY18" fmla="*/ 2717074 h 3135320"/>
            <a:gd name="connsiteX19" fmla="*/ 243840 w 3439885"/>
            <a:gd name="connsiteY19" fmla="*/ 2690948 h 3135320"/>
            <a:gd name="connsiteX20" fmla="*/ 209005 w 3439885"/>
            <a:gd name="connsiteY20" fmla="*/ 2647405 h 3135320"/>
            <a:gd name="connsiteX21" fmla="*/ 191588 w 3439885"/>
            <a:gd name="connsiteY21" fmla="*/ 2586445 h 3135320"/>
            <a:gd name="connsiteX22" fmla="*/ 182880 w 3439885"/>
            <a:gd name="connsiteY22" fmla="*/ 2560320 h 3135320"/>
            <a:gd name="connsiteX23" fmla="*/ 174171 w 3439885"/>
            <a:gd name="connsiteY23" fmla="*/ 2525485 h 3135320"/>
            <a:gd name="connsiteX24" fmla="*/ 165463 w 3439885"/>
            <a:gd name="connsiteY24" fmla="*/ 2499360 h 3135320"/>
            <a:gd name="connsiteX25" fmla="*/ 156754 w 3439885"/>
            <a:gd name="connsiteY25" fmla="*/ 2464525 h 3135320"/>
            <a:gd name="connsiteX26" fmla="*/ 139337 w 3439885"/>
            <a:gd name="connsiteY26" fmla="*/ 2412274 h 3135320"/>
            <a:gd name="connsiteX27" fmla="*/ 113211 w 3439885"/>
            <a:gd name="connsiteY27" fmla="*/ 2325188 h 3135320"/>
            <a:gd name="connsiteX28" fmla="*/ 104503 w 3439885"/>
            <a:gd name="connsiteY28" fmla="*/ 2299063 h 3135320"/>
            <a:gd name="connsiteX29" fmla="*/ 95794 w 3439885"/>
            <a:gd name="connsiteY29" fmla="*/ 2272937 h 3135320"/>
            <a:gd name="connsiteX30" fmla="*/ 87085 w 3439885"/>
            <a:gd name="connsiteY30" fmla="*/ 2238103 h 3135320"/>
            <a:gd name="connsiteX31" fmla="*/ 69668 w 3439885"/>
            <a:gd name="connsiteY31" fmla="*/ 2185851 h 3135320"/>
            <a:gd name="connsiteX32" fmla="*/ 52251 w 3439885"/>
            <a:gd name="connsiteY32" fmla="*/ 2081348 h 3135320"/>
            <a:gd name="connsiteX33" fmla="*/ 43543 w 3439885"/>
            <a:gd name="connsiteY33" fmla="*/ 2029097 h 3135320"/>
            <a:gd name="connsiteX34" fmla="*/ 34834 w 3439885"/>
            <a:gd name="connsiteY34" fmla="*/ 1968137 h 3135320"/>
            <a:gd name="connsiteX35" fmla="*/ 17417 w 3439885"/>
            <a:gd name="connsiteY35" fmla="*/ 1584960 h 3135320"/>
            <a:gd name="connsiteX36" fmla="*/ 0 w 3439885"/>
            <a:gd name="connsiteY36" fmla="*/ 1471748 h 3135320"/>
            <a:gd name="connsiteX37" fmla="*/ 8708 w 3439885"/>
            <a:gd name="connsiteY37" fmla="*/ 470263 h 3135320"/>
            <a:gd name="connsiteX38" fmla="*/ 17417 w 3439885"/>
            <a:gd name="connsiteY38" fmla="*/ 391885 h 3135320"/>
            <a:gd name="connsiteX39" fmla="*/ 52251 w 3439885"/>
            <a:gd name="connsiteY39" fmla="*/ 165463 h 3135320"/>
            <a:gd name="connsiteX40" fmla="*/ 60960 w 3439885"/>
            <a:gd name="connsiteY40" fmla="*/ 139337 h 3135320"/>
            <a:gd name="connsiteX41" fmla="*/ 78377 w 3439885"/>
            <a:gd name="connsiteY41" fmla="*/ 113211 h 3135320"/>
            <a:gd name="connsiteX42" fmla="*/ 95794 w 3439885"/>
            <a:gd name="connsiteY42" fmla="*/ 60960 h 3135320"/>
            <a:gd name="connsiteX43" fmla="*/ 121920 w 3439885"/>
            <a:gd name="connsiteY43" fmla="*/ 34834 h 3135320"/>
            <a:gd name="connsiteX44" fmla="*/ 174171 w 3439885"/>
            <a:gd name="connsiteY44" fmla="*/ 17417 h 3135320"/>
            <a:gd name="connsiteX45" fmla="*/ 261257 w 3439885"/>
            <a:gd name="connsiteY45" fmla="*/ 0 h 3135320"/>
            <a:gd name="connsiteX46" fmla="*/ 522514 w 3439885"/>
            <a:gd name="connsiteY46" fmla="*/ 8708 h 3135320"/>
            <a:gd name="connsiteX47" fmla="*/ 548640 w 3439885"/>
            <a:gd name="connsiteY47" fmla="*/ 17417 h 3135320"/>
            <a:gd name="connsiteX48" fmla="*/ 627017 w 3439885"/>
            <a:gd name="connsiteY48" fmla="*/ 34834 h 3135320"/>
            <a:gd name="connsiteX49" fmla="*/ 679268 w 3439885"/>
            <a:gd name="connsiteY49" fmla="*/ 52251 h 3135320"/>
            <a:gd name="connsiteX50" fmla="*/ 731520 w 3439885"/>
            <a:gd name="connsiteY50" fmla="*/ 87085 h 3135320"/>
            <a:gd name="connsiteX51" fmla="*/ 757645 w 3439885"/>
            <a:gd name="connsiteY51" fmla="*/ 95794 h 3135320"/>
            <a:gd name="connsiteX52" fmla="*/ 783771 w 3439885"/>
            <a:gd name="connsiteY52" fmla="*/ 113211 h 3135320"/>
            <a:gd name="connsiteX53" fmla="*/ 809897 w 3439885"/>
            <a:gd name="connsiteY53" fmla="*/ 121920 h 3135320"/>
            <a:gd name="connsiteX54" fmla="*/ 862148 w 3439885"/>
            <a:gd name="connsiteY54" fmla="*/ 156754 h 3135320"/>
            <a:gd name="connsiteX55" fmla="*/ 888274 w 3439885"/>
            <a:gd name="connsiteY55" fmla="*/ 165463 h 3135320"/>
            <a:gd name="connsiteX56" fmla="*/ 966651 w 3439885"/>
            <a:gd name="connsiteY56" fmla="*/ 209005 h 3135320"/>
            <a:gd name="connsiteX57" fmla="*/ 1036320 w 3439885"/>
            <a:gd name="connsiteY57" fmla="*/ 243840 h 3135320"/>
            <a:gd name="connsiteX58" fmla="*/ 1062445 w 3439885"/>
            <a:gd name="connsiteY58" fmla="*/ 261257 h 3135320"/>
            <a:gd name="connsiteX59" fmla="*/ 1114697 w 3439885"/>
            <a:gd name="connsiteY59" fmla="*/ 278674 h 3135320"/>
            <a:gd name="connsiteX60" fmla="*/ 1166948 w 3439885"/>
            <a:gd name="connsiteY60" fmla="*/ 313508 h 3135320"/>
            <a:gd name="connsiteX61" fmla="*/ 1193074 w 3439885"/>
            <a:gd name="connsiteY61" fmla="*/ 330925 h 3135320"/>
            <a:gd name="connsiteX62" fmla="*/ 1219200 w 3439885"/>
            <a:gd name="connsiteY62" fmla="*/ 339634 h 3135320"/>
            <a:gd name="connsiteX63" fmla="*/ 1262743 w 3439885"/>
            <a:gd name="connsiteY63" fmla="*/ 374468 h 3135320"/>
            <a:gd name="connsiteX64" fmla="*/ 1288868 w 3439885"/>
            <a:gd name="connsiteY64" fmla="*/ 391885 h 3135320"/>
            <a:gd name="connsiteX65" fmla="*/ 1306285 w 3439885"/>
            <a:gd name="connsiteY65" fmla="*/ 409303 h 3135320"/>
            <a:gd name="connsiteX66" fmla="*/ 1358537 w 3439885"/>
            <a:gd name="connsiteY66" fmla="*/ 444137 h 3135320"/>
            <a:gd name="connsiteX67" fmla="*/ 1384663 w 3439885"/>
            <a:gd name="connsiteY67" fmla="*/ 461554 h 3135320"/>
            <a:gd name="connsiteX68" fmla="*/ 1410788 w 3439885"/>
            <a:gd name="connsiteY68" fmla="*/ 487680 h 3135320"/>
            <a:gd name="connsiteX69" fmla="*/ 1463040 w 3439885"/>
            <a:gd name="connsiteY69" fmla="*/ 522514 h 3135320"/>
            <a:gd name="connsiteX70" fmla="*/ 1489165 w 3439885"/>
            <a:gd name="connsiteY70" fmla="*/ 539931 h 3135320"/>
            <a:gd name="connsiteX71" fmla="*/ 1506583 w 3439885"/>
            <a:gd name="connsiteY71" fmla="*/ 557348 h 3135320"/>
            <a:gd name="connsiteX72" fmla="*/ 1558834 w 3439885"/>
            <a:gd name="connsiteY72" fmla="*/ 592183 h 3135320"/>
            <a:gd name="connsiteX73" fmla="*/ 1584960 w 3439885"/>
            <a:gd name="connsiteY73" fmla="*/ 609600 h 3135320"/>
            <a:gd name="connsiteX74" fmla="*/ 1619794 w 3439885"/>
            <a:gd name="connsiteY74" fmla="*/ 635725 h 3135320"/>
            <a:gd name="connsiteX75" fmla="*/ 1645920 w 3439885"/>
            <a:gd name="connsiteY75" fmla="*/ 661851 h 3135320"/>
            <a:gd name="connsiteX76" fmla="*/ 1672045 w 3439885"/>
            <a:gd name="connsiteY76" fmla="*/ 670560 h 3135320"/>
            <a:gd name="connsiteX77" fmla="*/ 1706880 w 3439885"/>
            <a:gd name="connsiteY77" fmla="*/ 696685 h 3135320"/>
            <a:gd name="connsiteX78" fmla="*/ 1750423 w 3439885"/>
            <a:gd name="connsiteY78" fmla="*/ 714103 h 3135320"/>
            <a:gd name="connsiteX79" fmla="*/ 1820091 w 3439885"/>
            <a:gd name="connsiteY79" fmla="*/ 766354 h 3135320"/>
            <a:gd name="connsiteX80" fmla="*/ 1872343 w 3439885"/>
            <a:gd name="connsiteY80" fmla="*/ 801188 h 3135320"/>
            <a:gd name="connsiteX81" fmla="*/ 1898468 w 3439885"/>
            <a:gd name="connsiteY81" fmla="*/ 818605 h 3135320"/>
            <a:gd name="connsiteX82" fmla="*/ 1959428 w 3439885"/>
            <a:gd name="connsiteY82" fmla="*/ 844731 h 3135320"/>
            <a:gd name="connsiteX83" fmla="*/ 2011680 w 3439885"/>
            <a:gd name="connsiteY83" fmla="*/ 888274 h 3135320"/>
            <a:gd name="connsiteX84" fmla="*/ 2098765 w 3439885"/>
            <a:gd name="connsiteY84" fmla="*/ 931817 h 3135320"/>
            <a:gd name="connsiteX85" fmla="*/ 2133600 w 3439885"/>
            <a:gd name="connsiteY85" fmla="*/ 949234 h 3135320"/>
            <a:gd name="connsiteX86" fmla="*/ 2159725 w 3439885"/>
            <a:gd name="connsiteY86" fmla="*/ 966651 h 3135320"/>
            <a:gd name="connsiteX87" fmla="*/ 2177143 w 3439885"/>
            <a:gd name="connsiteY87" fmla="*/ 984068 h 3135320"/>
            <a:gd name="connsiteX88" fmla="*/ 2203268 w 3439885"/>
            <a:gd name="connsiteY88" fmla="*/ 992777 h 3135320"/>
            <a:gd name="connsiteX89" fmla="*/ 2229394 w 3439885"/>
            <a:gd name="connsiteY89" fmla="*/ 1018903 h 3135320"/>
            <a:gd name="connsiteX90" fmla="*/ 2281645 w 3439885"/>
            <a:gd name="connsiteY90" fmla="*/ 1053737 h 3135320"/>
            <a:gd name="connsiteX91" fmla="*/ 2351314 w 3439885"/>
            <a:gd name="connsiteY91" fmla="*/ 1105988 h 3135320"/>
            <a:gd name="connsiteX92" fmla="*/ 2386148 w 3439885"/>
            <a:gd name="connsiteY92" fmla="*/ 1132114 h 3135320"/>
            <a:gd name="connsiteX93" fmla="*/ 2412274 w 3439885"/>
            <a:gd name="connsiteY93" fmla="*/ 1149531 h 3135320"/>
            <a:gd name="connsiteX94" fmla="*/ 2464525 w 3439885"/>
            <a:gd name="connsiteY94" fmla="*/ 1184365 h 3135320"/>
            <a:gd name="connsiteX95" fmla="*/ 2508068 w 3439885"/>
            <a:gd name="connsiteY95" fmla="*/ 1219200 h 3135320"/>
            <a:gd name="connsiteX96" fmla="*/ 2534194 w 3439885"/>
            <a:gd name="connsiteY96" fmla="*/ 1245325 h 3135320"/>
            <a:gd name="connsiteX97" fmla="*/ 2569028 w 3439885"/>
            <a:gd name="connsiteY97" fmla="*/ 1262743 h 3135320"/>
            <a:gd name="connsiteX98" fmla="*/ 2603863 w 3439885"/>
            <a:gd name="connsiteY98" fmla="*/ 1288868 h 3135320"/>
            <a:gd name="connsiteX99" fmla="*/ 2717074 w 3439885"/>
            <a:gd name="connsiteY99" fmla="*/ 1358537 h 3135320"/>
            <a:gd name="connsiteX100" fmla="*/ 2778034 w 3439885"/>
            <a:gd name="connsiteY100" fmla="*/ 1402080 h 3135320"/>
            <a:gd name="connsiteX101" fmla="*/ 2821577 w 3439885"/>
            <a:gd name="connsiteY101" fmla="*/ 1436914 h 3135320"/>
            <a:gd name="connsiteX102" fmla="*/ 2865120 w 3439885"/>
            <a:gd name="connsiteY102" fmla="*/ 1471748 h 3135320"/>
            <a:gd name="connsiteX103" fmla="*/ 2917371 w 3439885"/>
            <a:gd name="connsiteY103" fmla="*/ 1524000 h 3135320"/>
            <a:gd name="connsiteX104" fmla="*/ 2960914 w 3439885"/>
            <a:gd name="connsiteY104" fmla="*/ 1567543 h 3135320"/>
            <a:gd name="connsiteX105" fmla="*/ 2987040 w 3439885"/>
            <a:gd name="connsiteY105" fmla="*/ 1593668 h 3135320"/>
            <a:gd name="connsiteX106" fmla="*/ 3013165 w 3439885"/>
            <a:gd name="connsiteY106" fmla="*/ 1611085 h 3135320"/>
            <a:gd name="connsiteX107" fmla="*/ 3056708 w 3439885"/>
            <a:gd name="connsiteY107" fmla="*/ 1654628 h 3135320"/>
            <a:gd name="connsiteX108" fmla="*/ 3082834 w 3439885"/>
            <a:gd name="connsiteY108" fmla="*/ 1680754 h 3135320"/>
            <a:gd name="connsiteX109" fmla="*/ 3091543 w 3439885"/>
            <a:gd name="connsiteY109" fmla="*/ 1706880 h 3135320"/>
            <a:gd name="connsiteX110" fmla="*/ 3143794 w 3439885"/>
            <a:gd name="connsiteY110" fmla="*/ 1741714 h 3135320"/>
            <a:gd name="connsiteX111" fmla="*/ 3161211 w 3439885"/>
            <a:gd name="connsiteY111" fmla="*/ 1767840 h 3135320"/>
            <a:gd name="connsiteX112" fmla="*/ 3204754 w 3439885"/>
            <a:gd name="connsiteY112" fmla="*/ 1811383 h 3135320"/>
            <a:gd name="connsiteX113" fmla="*/ 3257005 w 3439885"/>
            <a:gd name="connsiteY113" fmla="*/ 1872343 h 3135320"/>
            <a:gd name="connsiteX114" fmla="*/ 3291840 w 3439885"/>
            <a:gd name="connsiteY114" fmla="*/ 1924594 h 3135320"/>
            <a:gd name="connsiteX115" fmla="*/ 3326674 w 3439885"/>
            <a:gd name="connsiteY115" fmla="*/ 1976845 h 3135320"/>
            <a:gd name="connsiteX116" fmla="*/ 3344091 w 3439885"/>
            <a:gd name="connsiteY116" fmla="*/ 1994263 h 3135320"/>
            <a:gd name="connsiteX117" fmla="*/ 3370217 w 3439885"/>
            <a:gd name="connsiteY117" fmla="*/ 2046514 h 3135320"/>
            <a:gd name="connsiteX118" fmla="*/ 3405051 w 3439885"/>
            <a:gd name="connsiteY118" fmla="*/ 2098765 h 3135320"/>
            <a:gd name="connsiteX119" fmla="*/ 3422468 w 3439885"/>
            <a:gd name="connsiteY119" fmla="*/ 2124891 h 3135320"/>
            <a:gd name="connsiteX120" fmla="*/ 3439885 w 3439885"/>
            <a:gd name="connsiteY120" fmla="*/ 2185851 h 3135320"/>
            <a:gd name="connsiteX121" fmla="*/ 3431177 w 3439885"/>
            <a:gd name="connsiteY121" fmla="*/ 2368731 h 3135320"/>
            <a:gd name="connsiteX122" fmla="*/ 3422468 w 3439885"/>
            <a:gd name="connsiteY122" fmla="*/ 2394857 h 3135320"/>
            <a:gd name="connsiteX123" fmla="*/ 3405051 w 3439885"/>
            <a:gd name="connsiteY123" fmla="*/ 2420983 h 3135320"/>
            <a:gd name="connsiteX124" fmla="*/ 3378925 w 3439885"/>
            <a:gd name="connsiteY124" fmla="*/ 2438400 h 3135320"/>
            <a:gd name="connsiteX125" fmla="*/ 3335383 w 3439885"/>
            <a:gd name="connsiteY125" fmla="*/ 2508068 h 3135320"/>
            <a:gd name="connsiteX126" fmla="*/ 3283131 w 3439885"/>
            <a:gd name="connsiteY126" fmla="*/ 2525485 h 3135320"/>
            <a:gd name="connsiteX127" fmla="*/ 3222171 w 3439885"/>
            <a:gd name="connsiteY127" fmla="*/ 2551611 h 3135320"/>
            <a:gd name="connsiteX128" fmla="*/ 3161211 w 3439885"/>
            <a:gd name="connsiteY128" fmla="*/ 2577737 h 3135320"/>
            <a:gd name="connsiteX129" fmla="*/ 3091543 w 3439885"/>
            <a:gd name="connsiteY129" fmla="*/ 2595154 h 3135320"/>
            <a:gd name="connsiteX130" fmla="*/ 3030583 w 3439885"/>
            <a:gd name="connsiteY130" fmla="*/ 2621280 h 3135320"/>
            <a:gd name="connsiteX131" fmla="*/ 2952205 w 3439885"/>
            <a:gd name="connsiteY131" fmla="*/ 2638697 h 3135320"/>
            <a:gd name="connsiteX132" fmla="*/ 2891245 w 3439885"/>
            <a:gd name="connsiteY132" fmla="*/ 2656114 h 3135320"/>
            <a:gd name="connsiteX133" fmla="*/ 2830285 w 3439885"/>
            <a:gd name="connsiteY133" fmla="*/ 2682240 h 3135320"/>
            <a:gd name="connsiteX134" fmla="*/ 2751908 w 3439885"/>
            <a:gd name="connsiteY134" fmla="*/ 2699657 h 3135320"/>
            <a:gd name="connsiteX135" fmla="*/ 2725783 w 3439885"/>
            <a:gd name="connsiteY135" fmla="*/ 2708365 h 3135320"/>
            <a:gd name="connsiteX136" fmla="*/ 2664823 w 3439885"/>
            <a:gd name="connsiteY136" fmla="*/ 2725783 h 3135320"/>
            <a:gd name="connsiteX137" fmla="*/ 2595154 w 3439885"/>
            <a:gd name="connsiteY137" fmla="*/ 2751908 h 3135320"/>
            <a:gd name="connsiteX138" fmla="*/ 2569028 w 3439885"/>
            <a:gd name="connsiteY138" fmla="*/ 2760617 h 3135320"/>
            <a:gd name="connsiteX139" fmla="*/ 2534194 w 3439885"/>
            <a:gd name="connsiteY139" fmla="*/ 2769325 h 3135320"/>
            <a:gd name="connsiteX140" fmla="*/ 2508068 w 3439885"/>
            <a:gd name="connsiteY140" fmla="*/ 2786743 h 3135320"/>
            <a:gd name="connsiteX141" fmla="*/ 2455817 w 3439885"/>
            <a:gd name="connsiteY141" fmla="*/ 2804160 h 3135320"/>
            <a:gd name="connsiteX142" fmla="*/ 2377440 w 3439885"/>
            <a:gd name="connsiteY142" fmla="*/ 2838994 h 3135320"/>
            <a:gd name="connsiteX143" fmla="*/ 2316480 w 3439885"/>
            <a:gd name="connsiteY143" fmla="*/ 2865120 h 3135320"/>
            <a:gd name="connsiteX144" fmla="*/ 2255520 w 3439885"/>
            <a:gd name="connsiteY144" fmla="*/ 2891245 h 3135320"/>
            <a:gd name="connsiteX145" fmla="*/ 2177143 w 3439885"/>
            <a:gd name="connsiteY145" fmla="*/ 2917371 h 3135320"/>
            <a:gd name="connsiteX146" fmla="*/ 2159725 w 3439885"/>
            <a:gd name="connsiteY146" fmla="*/ 2934788 h 3135320"/>
            <a:gd name="connsiteX147" fmla="*/ 2107474 w 3439885"/>
            <a:gd name="connsiteY147" fmla="*/ 2943497 h 3135320"/>
            <a:gd name="connsiteX148" fmla="*/ 2055223 w 3439885"/>
            <a:gd name="connsiteY148" fmla="*/ 2960914 h 3135320"/>
            <a:gd name="connsiteX149" fmla="*/ 2002971 w 3439885"/>
            <a:gd name="connsiteY149" fmla="*/ 2969623 h 3135320"/>
            <a:gd name="connsiteX150" fmla="*/ 1976845 w 3439885"/>
            <a:gd name="connsiteY150" fmla="*/ 2978331 h 3135320"/>
            <a:gd name="connsiteX151" fmla="*/ 1898468 w 3439885"/>
            <a:gd name="connsiteY151" fmla="*/ 2987040 h 3135320"/>
            <a:gd name="connsiteX152" fmla="*/ 1837508 w 3439885"/>
            <a:gd name="connsiteY152" fmla="*/ 3004457 h 3135320"/>
            <a:gd name="connsiteX153" fmla="*/ 1750423 w 3439885"/>
            <a:gd name="connsiteY153" fmla="*/ 3021874 h 3135320"/>
            <a:gd name="connsiteX154" fmla="*/ 1680754 w 3439885"/>
            <a:gd name="connsiteY154" fmla="*/ 3039291 h 3135320"/>
            <a:gd name="connsiteX155" fmla="*/ 1567543 w 3439885"/>
            <a:gd name="connsiteY155" fmla="*/ 3056708 h 3135320"/>
            <a:gd name="connsiteX156" fmla="*/ 1471748 w 3439885"/>
            <a:gd name="connsiteY156" fmla="*/ 3082834 h 3135320"/>
            <a:gd name="connsiteX157" fmla="*/ 1402080 w 3439885"/>
            <a:gd name="connsiteY157" fmla="*/ 3091543 h 3135320"/>
            <a:gd name="connsiteX158" fmla="*/ 1367245 w 3439885"/>
            <a:gd name="connsiteY158" fmla="*/ 3100251 h 3135320"/>
            <a:gd name="connsiteX159" fmla="*/ 1341120 w 3439885"/>
            <a:gd name="connsiteY159" fmla="*/ 3108960 h 3135320"/>
            <a:gd name="connsiteX160" fmla="*/ 1306285 w 3439885"/>
            <a:gd name="connsiteY160" fmla="*/ 3135085 h 3135320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  <a:cxn ang="0">
              <a:pos x="connsiteX75" y="connsiteY75"/>
            </a:cxn>
            <a:cxn ang="0">
              <a:pos x="connsiteX76" y="connsiteY76"/>
            </a:cxn>
            <a:cxn ang="0">
              <a:pos x="connsiteX77" y="connsiteY77"/>
            </a:cxn>
            <a:cxn ang="0">
              <a:pos x="connsiteX78" y="connsiteY78"/>
            </a:cxn>
            <a:cxn ang="0">
              <a:pos x="connsiteX79" y="connsiteY79"/>
            </a:cxn>
            <a:cxn ang="0">
              <a:pos x="connsiteX80" y="connsiteY80"/>
            </a:cxn>
            <a:cxn ang="0">
              <a:pos x="connsiteX81" y="connsiteY81"/>
            </a:cxn>
            <a:cxn ang="0">
              <a:pos x="connsiteX82" y="connsiteY82"/>
            </a:cxn>
            <a:cxn ang="0">
              <a:pos x="connsiteX83" y="connsiteY83"/>
            </a:cxn>
            <a:cxn ang="0">
              <a:pos x="connsiteX84" y="connsiteY84"/>
            </a:cxn>
            <a:cxn ang="0">
              <a:pos x="connsiteX85" y="connsiteY85"/>
            </a:cxn>
            <a:cxn ang="0">
              <a:pos x="connsiteX86" y="connsiteY86"/>
            </a:cxn>
            <a:cxn ang="0">
              <a:pos x="connsiteX87" y="connsiteY87"/>
            </a:cxn>
            <a:cxn ang="0">
              <a:pos x="connsiteX88" y="connsiteY88"/>
            </a:cxn>
            <a:cxn ang="0">
              <a:pos x="connsiteX89" y="connsiteY89"/>
            </a:cxn>
            <a:cxn ang="0">
              <a:pos x="connsiteX90" y="connsiteY90"/>
            </a:cxn>
            <a:cxn ang="0">
              <a:pos x="connsiteX91" y="connsiteY91"/>
            </a:cxn>
            <a:cxn ang="0">
              <a:pos x="connsiteX92" y="connsiteY92"/>
            </a:cxn>
            <a:cxn ang="0">
              <a:pos x="connsiteX93" y="connsiteY93"/>
            </a:cxn>
            <a:cxn ang="0">
              <a:pos x="connsiteX94" y="connsiteY94"/>
            </a:cxn>
            <a:cxn ang="0">
              <a:pos x="connsiteX95" y="connsiteY95"/>
            </a:cxn>
            <a:cxn ang="0">
              <a:pos x="connsiteX96" y="connsiteY96"/>
            </a:cxn>
            <a:cxn ang="0">
              <a:pos x="connsiteX97" y="connsiteY97"/>
            </a:cxn>
            <a:cxn ang="0">
              <a:pos x="connsiteX98" y="connsiteY98"/>
            </a:cxn>
            <a:cxn ang="0">
              <a:pos x="connsiteX99" y="connsiteY99"/>
            </a:cxn>
            <a:cxn ang="0">
              <a:pos x="connsiteX100" y="connsiteY100"/>
            </a:cxn>
            <a:cxn ang="0">
              <a:pos x="connsiteX101" y="connsiteY101"/>
            </a:cxn>
            <a:cxn ang="0">
              <a:pos x="connsiteX102" y="connsiteY102"/>
            </a:cxn>
            <a:cxn ang="0">
              <a:pos x="connsiteX103" y="connsiteY103"/>
            </a:cxn>
            <a:cxn ang="0">
              <a:pos x="connsiteX104" y="connsiteY104"/>
            </a:cxn>
            <a:cxn ang="0">
              <a:pos x="connsiteX105" y="connsiteY105"/>
            </a:cxn>
            <a:cxn ang="0">
              <a:pos x="connsiteX106" y="connsiteY106"/>
            </a:cxn>
            <a:cxn ang="0">
              <a:pos x="connsiteX107" y="connsiteY107"/>
            </a:cxn>
            <a:cxn ang="0">
              <a:pos x="connsiteX108" y="connsiteY108"/>
            </a:cxn>
            <a:cxn ang="0">
              <a:pos x="connsiteX109" y="connsiteY109"/>
            </a:cxn>
            <a:cxn ang="0">
              <a:pos x="connsiteX110" y="connsiteY110"/>
            </a:cxn>
            <a:cxn ang="0">
              <a:pos x="connsiteX111" y="connsiteY111"/>
            </a:cxn>
            <a:cxn ang="0">
              <a:pos x="connsiteX112" y="connsiteY112"/>
            </a:cxn>
            <a:cxn ang="0">
              <a:pos x="connsiteX113" y="connsiteY113"/>
            </a:cxn>
            <a:cxn ang="0">
              <a:pos x="connsiteX114" y="connsiteY114"/>
            </a:cxn>
            <a:cxn ang="0">
              <a:pos x="connsiteX115" y="connsiteY115"/>
            </a:cxn>
            <a:cxn ang="0">
              <a:pos x="connsiteX116" y="connsiteY116"/>
            </a:cxn>
            <a:cxn ang="0">
              <a:pos x="connsiteX117" y="connsiteY117"/>
            </a:cxn>
            <a:cxn ang="0">
              <a:pos x="connsiteX118" y="connsiteY118"/>
            </a:cxn>
            <a:cxn ang="0">
              <a:pos x="connsiteX119" y="connsiteY119"/>
            </a:cxn>
            <a:cxn ang="0">
              <a:pos x="connsiteX120" y="connsiteY120"/>
            </a:cxn>
            <a:cxn ang="0">
              <a:pos x="connsiteX121" y="connsiteY121"/>
            </a:cxn>
            <a:cxn ang="0">
              <a:pos x="connsiteX122" y="connsiteY122"/>
            </a:cxn>
            <a:cxn ang="0">
              <a:pos x="connsiteX123" y="connsiteY123"/>
            </a:cxn>
            <a:cxn ang="0">
              <a:pos x="connsiteX124" y="connsiteY124"/>
            </a:cxn>
            <a:cxn ang="0">
              <a:pos x="connsiteX125" y="connsiteY125"/>
            </a:cxn>
            <a:cxn ang="0">
              <a:pos x="connsiteX126" y="connsiteY126"/>
            </a:cxn>
            <a:cxn ang="0">
              <a:pos x="connsiteX127" y="connsiteY127"/>
            </a:cxn>
            <a:cxn ang="0">
              <a:pos x="connsiteX128" y="connsiteY128"/>
            </a:cxn>
            <a:cxn ang="0">
              <a:pos x="connsiteX129" y="connsiteY129"/>
            </a:cxn>
            <a:cxn ang="0">
              <a:pos x="connsiteX130" y="connsiteY130"/>
            </a:cxn>
            <a:cxn ang="0">
              <a:pos x="connsiteX131" y="connsiteY131"/>
            </a:cxn>
            <a:cxn ang="0">
              <a:pos x="connsiteX132" y="connsiteY132"/>
            </a:cxn>
            <a:cxn ang="0">
              <a:pos x="connsiteX133" y="connsiteY133"/>
            </a:cxn>
            <a:cxn ang="0">
              <a:pos x="connsiteX134" y="connsiteY134"/>
            </a:cxn>
            <a:cxn ang="0">
              <a:pos x="connsiteX135" y="connsiteY135"/>
            </a:cxn>
            <a:cxn ang="0">
              <a:pos x="connsiteX136" y="connsiteY136"/>
            </a:cxn>
            <a:cxn ang="0">
              <a:pos x="connsiteX137" y="connsiteY137"/>
            </a:cxn>
            <a:cxn ang="0">
              <a:pos x="connsiteX138" y="connsiteY138"/>
            </a:cxn>
            <a:cxn ang="0">
              <a:pos x="connsiteX139" y="connsiteY139"/>
            </a:cxn>
            <a:cxn ang="0">
              <a:pos x="connsiteX140" y="connsiteY140"/>
            </a:cxn>
            <a:cxn ang="0">
              <a:pos x="connsiteX141" y="connsiteY141"/>
            </a:cxn>
            <a:cxn ang="0">
              <a:pos x="connsiteX142" y="connsiteY142"/>
            </a:cxn>
            <a:cxn ang="0">
              <a:pos x="connsiteX143" y="connsiteY143"/>
            </a:cxn>
            <a:cxn ang="0">
              <a:pos x="connsiteX144" y="connsiteY144"/>
            </a:cxn>
            <a:cxn ang="0">
              <a:pos x="connsiteX145" y="connsiteY145"/>
            </a:cxn>
            <a:cxn ang="0">
              <a:pos x="connsiteX146" y="connsiteY146"/>
            </a:cxn>
            <a:cxn ang="0">
              <a:pos x="connsiteX147" y="connsiteY147"/>
            </a:cxn>
            <a:cxn ang="0">
              <a:pos x="connsiteX148" y="connsiteY148"/>
            </a:cxn>
            <a:cxn ang="0">
              <a:pos x="connsiteX149" y="connsiteY149"/>
            </a:cxn>
            <a:cxn ang="0">
              <a:pos x="connsiteX150" y="connsiteY150"/>
            </a:cxn>
            <a:cxn ang="0">
              <a:pos x="connsiteX151" y="connsiteY151"/>
            </a:cxn>
            <a:cxn ang="0">
              <a:pos x="connsiteX152" y="connsiteY152"/>
            </a:cxn>
            <a:cxn ang="0">
              <a:pos x="connsiteX153" y="connsiteY153"/>
            </a:cxn>
            <a:cxn ang="0">
              <a:pos x="connsiteX154" y="connsiteY154"/>
            </a:cxn>
            <a:cxn ang="0">
              <a:pos x="connsiteX155" y="connsiteY155"/>
            </a:cxn>
            <a:cxn ang="0">
              <a:pos x="connsiteX156" y="connsiteY156"/>
            </a:cxn>
            <a:cxn ang="0">
              <a:pos x="connsiteX157" y="connsiteY157"/>
            </a:cxn>
            <a:cxn ang="0">
              <a:pos x="connsiteX158" y="connsiteY158"/>
            </a:cxn>
            <a:cxn ang="0">
              <a:pos x="connsiteX159" y="connsiteY159"/>
            </a:cxn>
            <a:cxn ang="0">
              <a:pos x="connsiteX160" y="connsiteY160"/>
            </a:cxn>
          </a:cxnLst>
          <a:rect l="l" t="t" r="r" b="b"/>
          <a:pathLst>
            <a:path w="3439885" h="3135320">
              <a:moveTo>
                <a:pt x="1306285" y="3135085"/>
              </a:moveTo>
              <a:cubicBezTo>
                <a:pt x="1261291" y="3136536"/>
                <a:pt x="1160162" y="3131361"/>
                <a:pt x="1071154" y="3117668"/>
              </a:cubicBezTo>
              <a:cubicBezTo>
                <a:pt x="916767" y="3093916"/>
                <a:pt x="1156808" y="3127834"/>
                <a:pt x="975360" y="3091543"/>
              </a:cubicBezTo>
              <a:cubicBezTo>
                <a:pt x="920081" y="3080487"/>
                <a:pt x="946177" y="3086424"/>
                <a:pt x="896983" y="3074125"/>
              </a:cubicBezTo>
              <a:cubicBezTo>
                <a:pt x="855533" y="3046492"/>
                <a:pt x="887146" y="3063337"/>
                <a:pt x="836023" y="3048000"/>
              </a:cubicBezTo>
              <a:cubicBezTo>
                <a:pt x="818438" y="3042725"/>
                <a:pt x="783771" y="3030583"/>
                <a:pt x="783771" y="3030583"/>
              </a:cubicBezTo>
              <a:lnTo>
                <a:pt x="731520" y="2995748"/>
              </a:lnTo>
              <a:cubicBezTo>
                <a:pt x="722811" y="2989942"/>
                <a:pt x="715323" y="2981641"/>
                <a:pt x="705394" y="2978331"/>
              </a:cubicBezTo>
              <a:lnTo>
                <a:pt x="679268" y="2969623"/>
              </a:lnTo>
              <a:cubicBezTo>
                <a:pt x="670560" y="2963817"/>
                <a:pt x="661316" y="2958743"/>
                <a:pt x="653143" y="2952205"/>
              </a:cubicBezTo>
              <a:cubicBezTo>
                <a:pt x="623673" y="2928628"/>
                <a:pt x="635547" y="2917312"/>
                <a:pt x="583474" y="2899954"/>
              </a:cubicBezTo>
              <a:lnTo>
                <a:pt x="531223" y="2882537"/>
              </a:lnTo>
              <a:lnTo>
                <a:pt x="505097" y="2873828"/>
              </a:lnTo>
              <a:cubicBezTo>
                <a:pt x="423101" y="2791835"/>
                <a:pt x="554588" y="2915529"/>
                <a:pt x="426720" y="2830285"/>
              </a:cubicBezTo>
              <a:cubicBezTo>
                <a:pt x="418011" y="2824479"/>
                <a:pt x="410158" y="2817119"/>
                <a:pt x="400594" y="2812868"/>
              </a:cubicBezTo>
              <a:cubicBezTo>
                <a:pt x="383817" y="2805412"/>
                <a:pt x="348343" y="2795451"/>
                <a:pt x="348343" y="2795451"/>
              </a:cubicBezTo>
              <a:cubicBezTo>
                <a:pt x="342537" y="2789645"/>
                <a:pt x="337494" y="2782960"/>
                <a:pt x="330925" y="2778034"/>
              </a:cubicBezTo>
              <a:cubicBezTo>
                <a:pt x="314179" y="2765475"/>
                <a:pt x="293476" y="2758002"/>
                <a:pt x="278674" y="2743200"/>
              </a:cubicBezTo>
              <a:lnTo>
                <a:pt x="252548" y="2717074"/>
              </a:lnTo>
              <a:cubicBezTo>
                <a:pt x="249645" y="2708365"/>
                <a:pt x="247945" y="2699159"/>
                <a:pt x="243840" y="2690948"/>
              </a:cubicBezTo>
              <a:cubicBezTo>
                <a:pt x="232855" y="2668978"/>
                <a:pt x="225204" y="2663604"/>
                <a:pt x="209005" y="2647405"/>
              </a:cubicBezTo>
              <a:cubicBezTo>
                <a:pt x="188127" y="2584767"/>
                <a:pt x="213458" y="2662989"/>
                <a:pt x="191588" y="2586445"/>
              </a:cubicBezTo>
              <a:cubicBezTo>
                <a:pt x="189066" y="2577619"/>
                <a:pt x="185402" y="2569146"/>
                <a:pt x="182880" y="2560320"/>
              </a:cubicBezTo>
              <a:cubicBezTo>
                <a:pt x="179592" y="2548811"/>
                <a:pt x="177459" y="2536994"/>
                <a:pt x="174171" y="2525485"/>
              </a:cubicBezTo>
              <a:cubicBezTo>
                <a:pt x="171649" y="2516659"/>
                <a:pt x="167985" y="2508186"/>
                <a:pt x="165463" y="2499360"/>
              </a:cubicBezTo>
              <a:cubicBezTo>
                <a:pt x="162175" y="2487851"/>
                <a:pt x="160193" y="2475989"/>
                <a:pt x="156754" y="2464525"/>
              </a:cubicBezTo>
              <a:cubicBezTo>
                <a:pt x="151479" y="2446940"/>
                <a:pt x="143790" y="2430085"/>
                <a:pt x="139337" y="2412274"/>
              </a:cubicBezTo>
              <a:cubicBezTo>
                <a:pt x="126175" y="2359628"/>
                <a:pt x="134413" y="2388796"/>
                <a:pt x="113211" y="2325188"/>
              </a:cubicBezTo>
              <a:lnTo>
                <a:pt x="104503" y="2299063"/>
              </a:lnTo>
              <a:cubicBezTo>
                <a:pt x="101600" y="2290354"/>
                <a:pt x="98021" y="2281843"/>
                <a:pt x="95794" y="2272937"/>
              </a:cubicBezTo>
              <a:cubicBezTo>
                <a:pt x="92891" y="2261326"/>
                <a:pt x="90524" y="2249567"/>
                <a:pt x="87085" y="2238103"/>
              </a:cubicBezTo>
              <a:cubicBezTo>
                <a:pt x="81809" y="2220518"/>
                <a:pt x="69668" y="2185851"/>
                <a:pt x="69668" y="2185851"/>
              </a:cubicBezTo>
              <a:lnTo>
                <a:pt x="52251" y="2081348"/>
              </a:lnTo>
              <a:cubicBezTo>
                <a:pt x="49348" y="2063931"/>
                <a:pt x="46040" y="2046577"/>
                <a:pt x="43543" y="2029097"/>
              </a:cubicBezTo>
              <a:lnTo>
                <a:pt x="34834" y="1968137"/>
              </a:lnTo>
              <a:cubicBezTo>
                <a:pt x="21258" y="1465833"/>
                <a:pt x="42143" y="1782769"/>
                <a:pt x="17417" y="1584960"/>
              </a:cubicBezTo>
              <a:cubicBezTo>
                <a:pt x="4880" y="1484660"/>
                <a:pt x="16224" y="1536650"/>
                <a:pt x="0" y="1471748"/>
              </a:cubicBezTo>
              <a:cubicBezTo>
                <a:pt x="2903" y="1137920"/>
                <a:pt x="3324" y="804061"/>
                <a:pt x="8708" y="470263"/>
              </a:cubicBezTo>
              <a:cubicBezTo>
                <a:pt x="9132" y="443980"/>
                <a:pt x="14712" y="418032"/>
                <a:pt x="17417" y="391885"/>
              </a:cubicBezTo>
              <a:cubicBezTo>
                <a:pt x="37623" y="196564"/>
                <a:pt x="16081" y="273973"/>
                <a:pt x="52251" y="165463"/>
              </a:cubicBezTo>
              <a:cubicBezTo>
                <a:pt x="55154" y="156754"/>
                <a:pt x="55868" y="146975"/>
                <a:pt x="60960" y="139337"/>
              </a:cubicBezTo>
              <a:lnTo>
                <a:pt x="78377" y="113211"/>
              </a:lnTo>
              <a:cubicBezTo>
                <a:pt x="84183" y="95794"/>
                <a:pt x="82812" y="73942"/>
                <a:pt x="95794" y="60960"/>
              </a:cubicBezTo>
              <a:cubicBezTo>
                <a:pt x="104503" y="52251"/>
                <a:pt x="111154" y="40815"/>
                <a:pt x="121920" y="34834"/>
              </a:cubicBezTo>
              <a:cubicBezTo>
                <a:pt x="137969" y="25918"/>
                <a:pt x="156754" y="23223"/>
                <a:pt x="174171" y="17417"/>
              </a:cubicBezTo>
              <a:cubicBezTo>
                <a:pt x="219772" y="2217"/>
                <a:pt x="191205" y="10007"/>
                <a:pt x="261257" y="0"/>
              </a:cubicBezTo>
              <a:cubicBezTo>
                <a:pt x="348343" y="2903"/>
                <a:pt x="435540" y="3437"/>
                <a:pt x="522514" y="8708"/>
              </a:cubicBezTo>
              <a:cubicBezTo>
                <a:pt x="531677" y="9263"/>
                <a:pt x="539734" y="15191"/>
                <a:pt x="548640" y="17417"/>
              </a:cubicBezTo>
              <a:cubicBezTo>
                <a:pt x="598384" y="29853"/>
                <a:pt x="582300" y="21419"/>
                <a:pt x="627017" y="34834"/>
              </a:cubicBezTo>
              <a:cubicBezTo>
                <a:pt x="644602" y="40110"/>
                <a:pt x="679268" y="52251"/>
                <a:pt x="679268" y="52251"/>
              </a:cubicBezTo>
              <a:cubicBezTo>
                <a:pt x="696685" y="63862"/>
                <a:pt x="711661" y="80465"/>
                <a:pt x="731520" y="87085"/>
              </a:cubicBezTo>
              <a:cubicBezTo>
                <a:pt x="740228" y="89988"/>
                <a:pt x="749435" y="91689"/>
                <a:pt x="757645" y="95794"/>
              </a:cubicBezTo>
              <a:cubicBezTo>
                <a:pt x="767006" y="100475"/>
                <a:pt x="774410" y="108530"/>
                <a:pt x="783771" y="113211"/>
              </a:cubicBezTo>
              <a:cubicBezTo>
                <a:pt x="791982" y="117316"/>
                <a:pt x="801872" y="117462"/>
                <a:pt x="809897" y="121920"/>
              </a:cubicBezTo>
              <a:cubicBezTo>
                <a:pt x="828195" y="132086"/>
                <a:pt x="842290" y="150134"/>
                <a:pt x="862148" y="156754"/>
              </a:cubicBezTo>
              <a:cubicBezTo>
                <a:pt x="870857" y="159657"/>
                <a:pt x="880249" y="161005"/>
                <a:pt x="888274" y="165463"/>
              </a:cubicBezTo>
              <a:cubicBezTo>
                <a:pt x="978103" y="215368"/>
                <a:pt x="907537" y="189302"/>
                <a:pt x="966651" y="209005"/>
              </a:cubicBezTo>
              <a:cubicBezTo>
                <a:pt x="1023899" y="266257"/>
                <a:pt x="916242" y="163786"/>
                <a:pt x="1036320" y="243840"/>
              </a:cubicBezTo>
              <a:cubicBezTo>
                <a:pt x="1045028" y="249646"/>
                <a:pt x="1052881" y="257006"/>
                <a:pt x="1062445" y="261257"/>
              </a:cubicBezTo>
              <a:cubicBezTo>
                <a:pt x="1079222" y="268713"/>
                <a:pt x="1099421" y="268490"/>
                <a:pt x="1114697" y="278674"/>
              </a:cubicBezTo>
              <a:lnTo>
                <a:pt x="1166948" y="313508"/>
              </a:lnTo>
              <a:cubicBezTo>
                <a:pt x="1175657" y="319314"/>
                <a:pt x="1183145" y="327615"/>
                <a:pt x="1193074" y="330925"/>
              </a:cubicBezTo>
              <a:cubicBezTo>
                <a:pt x="1201783" y="333828"/>
                <a:pt x="1210989" y="335529"/>
                <a:pt x="1219200" y="339634"/>
              </a:cubicBezTo>
              <a:cubicBezTo>
                <a:pt x="1254933" y="357501"/>
                <a:pt x="1235746" y="352871"/>
                <a:pt x="1262743" y="374468"/>
              </a:cubicBezTo>
              <a:cubicBezTo>
                <a:pt x="1270916" y="381006"/>
                <a:pt x="1280695" y="385347"/>
                <a:pt x="1288868" y="391885"/>
              </a:cubicBezTo>
              <a:cubicBezTo>
                <a:pt x="1295279" y="397014"/>
                <a:pt x="1299716" y="404377"/>
                <a:pt x="1306285" y="409303"/>
              </a:cubicBezTo>
              <a:cubicBezTo>
                <a:pt x="1323031" y="421863"/>
                <a:pt x="1341120" y="432526"/>
                <a:pt x="1358537" y="444137"/>
              </a:cubicBezTo>
              <a:cubicBezTo>
                <a:pt x="1367246" y="449943"/>
                <a:pt x="1377262" y="454153"/>
                <a:pt x="1384663" y="461554"/>
              </a:cubicBezTo>
              <a:cubicBezTo>
                <a:pt x="1393371" y="470263"/>
                <a:pt x="1401067" y="480119"/>
                <a:pt x="1410788" y="487680"/>
              </a:cubicBezTo>
              <a:cubicBezTo>
                <a:pt x="1427311" y="500532"/>
                <a:pt x="1445623" y="510903"/>
                <a:pt x="1463040" y="522514"/>
              </a:cubicBezTo>
              <a:cubicBezTo>
                <a:pt x="1471748" y="528320"/>
                <a:pt x="1481764" y="532531"/>
                <a:pt x="1489165" y="539931"/>
              </a:cubicBezTo>
              <a:cubicBezTo>
                <a:pt x="1494971" y="545737"/>
                <a:pt x="1500014" y="552422"/>
                <a:pt x="1506583" y="557348"/>
              </a:cubicBezTo>
              <a:cubicBezTo>
                <a:pt x="1523329" y="569908"/>
                <a:pt x="1541417" y="580571"/>
                <a:pt x="1558834" y="592183"/>
              </a:cubicBezTo>
              <a:cubicBezTo>
                <a:pt x="1567543" y="597989"/>
                <a:pt x="1576587" y="603320"/>
                <a:pt x="1584960" y="609600"/>
              </a:cubicBezTo>
              <a:cubicBezTo>
                <a:pt x="1596571" y="618308"/>
                <a:pt x="1608774" y="626279"/>
                <a:pt x="1619794" y="635725"/>
              </a:cubicBezTo>
              <a:cubicBezTo>
                <a:pt x="1629145" y="643740"/>
                <a:pt x="1635673" y="655019"/>
                <a:pt x="1645920" y="661851"/>
              </a:cubicBezTo>
              <a:cubicBezTo>
                <a:pt x="1653558" y="666943"/>
                <a:pt x="1663337" y="667657"/>
                <a:pt x="1672045" y="670560"/>
              </a:cubicBezTo>
              <a:cubicBezTo>
                <a:pt x="1683657" y="679268"/>
                <a:pt x="1694192" y="689636"/>
                <a:pt x="1706880" y="696685"/>
              </a:cubicBezTo>
              <a:cubicBezTo>
                <a:pt x="1720545" y="704277"/>
                <a:pt x="1737109" y="705910"/>
                <a:pt x="1750423" y="714103"/>
              </a:cubicBezTo>
              <a:cubicBezTo>
                <a:pt x="1775145" y="729317"/>
                <a:pt x="1795938" y="750252"/>
                <a:pt x="1820091" y="766354"/>
              </a:cubicBezTo>
              <a:lnTo>
                <a:pt x="1872343" y="801188"/>
              </a:lnTo>
              <a:cubicBezTo>
                <a:pt x="1881051" y="806994"/>
                <a:pt x="1888539" y="815295"/>
                <a:pt x="1898468" y="818605"/>
              </a:cubicBezTo>
              <a:cubicBezTo>
                <a:pt x="1919788" y="825712"/>
                <a:pt x="1940597" y="831280"/>
                <a:pt x="1959428" y="844731"/>
              </a:cubicBezTo>
              <a:cubicBezTo>
                <a:pt x="2016230" y="885304"/>
                <a:pt x="1955526" y="858037"/>
                <a:pt x="2011680" y="888274"/>
              </a:cubicBezTo>
              <a:cubicBezTo>
                <a:pt x="2040255" y="903661"/>
                <a:pt x="2069737" y="917303"/>
                <a:pt x="2098765" y="931817"/>
              </a:cubicBezTo>
              <a:cubicBezTo>
                <a:pt x="2110377" y="937623"/>
                <a:pt x="2122798" y="942033"/>
                <a:pt x="2133600" y="949234"/>
              </a:cubicBezTo>
              <a:cubicBezTo>
                <a:pt x="2142308" y="955040"/>
                <a:pt x="2151552" y="960113"/>
                <a:pt x="2159725" y="966651"/>
              </a:cubicBezTo>
              <a:cubicBezTo>
                <a:pt x="2166136" y="971780"/>
                <a:pt x="2170102" y="979844"/>
                <a:pt x="2177143" y="984068"/>
              </a:cubicBezTo>
              <a:cubicBezTo>
                <a:pt x="2185014" y="988791"/>
                <a:pt x="2194560" y="989874"/>
                <a:pt x="2203268" y="992777"/>
              </a:cubicBezTo>
              <a:cubicBezTo>
                <a:pt x="2211977" y="1001486"/>
                <a:pt x="2219672" y="1011342"/>
                <a:pt x="2229394" y="1018903"/>
              </a:cubicBezTo>
              <a:cubicBezTo>
                <a:pt x="2245917" y="1031754"/>
                <a:pt x="2266843" y="1038936"/>
                <a:pt x="2281645" y="1053737"/>
              </a:cubicBezTo>
              <a:cubicBezTo>
                <a:pt x="2321594" y="1093683"/>
                <a:pt x="2272528" y="1046897"/>
                <a:pt x="2351314" y="1105988"/>
              </a:cubicBezTo>
              <a:cubicBezTo>
                <a:pt x="2362925" y="1114697"/>
                <a:pt x="2374337" y="1123678"/>
                <a:pt x="2386148" y="1132114"/>
              </a:cubicBezTo>
              <a:cubicBezTo>
                <a:pt x="2394665" y="1138198"/>
                <a:pt x="2404233" y="1142831"/>
                <a:pt x="2412274" y="1149531"/>
              </a:cubicBezTo>
              <a:cubicBezTo>
                <a:pt x="2455763" y="1185772"/>
                <a:pt x="2418612" y="1169061"/>
                <a:pt x="2464525" y="1184365"/>
              </a:cubicBezTo>
              <a:cubicBezTo>
                <a:pt x="2515194" y="1235034"/>
                <a:pt x="2442161" y="1164278"/>
                <a:pt x="2508068" y="1219200"/>
              </a:cubicBezTo>
              <a:cubicBezTo>
                <a:pt x="2517529" y="1227084"/>
                <a:pt x="2524172" y="1238167"/>
                <a:pt x="2534194" y="1245325"/>
              </a:cubicBezTo>
              <a:cubicBezTo>
                <a:pt x="2544758" y="1252871"/>
                <a:pt x="2558019" y="1255863"/>
                <a:pt x="2569028" y="1262743"/>
              </a:cubicBezTo>
              <a:cubicBezTo>
                <a:pt x="2581336" y="1270436"/>
                <a:pt x="2591786" y="1280817"/>
                <a:pt x="2603863" y="1288868"/>
              </a:cubicBezTo>
              <a:cubicBezTo>
                <a:pt x="2625865" y="1303536"/>
                <a:pt x="2705895" y="1347358"/>
                <a:pt x="2717074" y="1358537"/>
              </a:cubicBezTo>
              <a:cubicBezTo>
                <a:pt x="2758399" y="1399862"/>
                <a:pt x="2736330" y="1388178"/>
                <a:pt x="2778034" y="1402080"/>
              </a:cubicBezTo>
              <a:cubicBezTo>
                <a:pt x="2827950" y="1476952"/>
                <a:pt x="2761484" y="1388839"/>
                <a:pt x="2821577" y="1436914"/>
              </a:cubicBezTo>
              <a:cubicBezTo>
                <a:pt x="2877847" y="1481931"/>
                <a:pt x="2799454" y="1449861"/>
                <a:pt x="2865120" y="1471748"/>
              </a:cubicBezTo>
              <a:cubicBezTo>
                <a:pt x="2897669" y="1520572"/>
                <a:pt x="2864345" y="1476865"/>
                <a:pt x="2917371" y="1524000"/>
              </a:cubicBezTo>
              <a:cubicBezTo>
                <a:pt x="2932713" y="1537637"/>
                <a:pt x="2946400" y="1553029"/>
                <a:pt x="2960914" y="1567543"/>
              </a:cubicBezTo>
              <a:cubicBezTo>
                <a:pt x="2969623" y="1576251"/>
                <a:pt x="2976793" y="1586836"/>
                <a:pt x="2987040" y="1593668"/>
              </a:cubicBezTo>
              <a:cubicBezTo>
                <a:pt x="2995748" y="1599474"/>
                <a:pt x="3005288" y="1604193"/>
                <a:pt x="3013165" y="1611085"/>
              </a:cubicBezTo>
              <a:cubicBezTo>
                <a:pt x="3028613" y="1624602"/>
                <a:pt x="3042194" y="1640114"/>
                <a:pt x="3056708" y="1654628"/>
              </a:cubicBezTo>
              <a:lnTo>
                <a:pt x="3082834" y="1680754"/>
              </a:lnTo>
              <a:cubicBezTo>
                <a:pt x="3085737" y="1689463"/>
                <a:pt x="3085052" y="1700389"/>
                <a:pt x="3091543" y="1706880"/>
              </a:cubicBezTo>
              <a:cubicBezTo>
                <a:pt x="3106345" y="1721682"/>
                <a:pt x="3143794" y="1741714"/>
                <a:pt x="3143794" y="1741714"/>
              </a:cubicBezTo>
              <a:cubicBezTo>
                <a:pt x="3149600" y="1750423"/>
                <a:pt x="3154319" y="1759963"/>
                <a:pt x="3161211" y="1767840"/>
              </a:cubicBezTo>
              <a:cubicBezTo>
                <a:pt x="3174728" y="1783288"/>
                <a:pt x="3192438" y="1794962"/>
                <a:pt x="3204754" y="1811383"/>
              </a:cubicBezTo>
              <a:cubicBezTo>
                <a:pt x="3238269" y="1856069"/>
                <a:pt x="3220617" y="1835954"/>
                <a:pt x="3257005" y="1872343"/>
              </a:cubicBezTo>
              <a:cubicBezTo>
                <a:pt x="3273661" y="1922308"/>
                <a:pt x="3253786" y="1875668"/>
                <a:pt x="3291840" y="1924594"/>
              </a:cubicBezTo>
              <a:cubicBezTo>
                <a:pt x="3304691" y="1941117"/>
                <a:pt x="3311873" y="1962043"/>
                <a:pt x="3326674" y="1976845"/>
              </a:cubicBezTo>
              <a:cubicBezTo>
                <a:pt x="3332480" y="1982651"/>
                <a:pt x="3338962" y="1987852"/>
                <a:pt x="3344091" y="1994263"/>
              </a:cubicBezTo>
              <a:cubicBezTo>
                <a:pt x="3386266" y="2046983"/>
                <a:pt x="3340949" y="1993832"/>
                <a:pt x="3370217" y="2046514"/>
              </a:cubicBezTo>
              <a:cubicBezTo>
                <a:pt x="3380383" y="2064812"/>
                <a:pt x="3393440" y="2081348"/>
                <a:pt x="3405051" y="2098765"/>
              </a:cubicBezTo>
              <a:cubicBezTo>
                <a:pt x="3410857" y="2107474"/>
                <a:pt x="3419158" y="2114962"/>
                <a:pt x="3422468" y="2124891"/>
              </a:cubicBezTo>
              <a:cubicBezTo>
                <a:pt x="3434962" y="2162371"/>
                <a:pt x="3428951" y="2142111"/>
                <a:pt x="3439885" y="2185851"/>
              </a:cubicBezTo>
              <a:cubicBezTo>
                <a:pt x="3436982" y="2246811"/>
                <a:pt x="3436245" y="2307913"/>
                <a:pt x="3431177" y="2368731"/>
              </a:cubicBezTo>
              <a:cubicBezTo>
                <a:pt x="3430415" y="2377879"/>
                <a:pt x="3426573" y="2386646"/>
                <a:pt x="3422468" y="2394857"/>
              </a:cubicBezTo>
              <a:cubicBezTo>
                <a:pt x="3417787" y="2404218"/>
                <a:pt x="3412452" y="2413582"/>
                <a:pt x="3405051" y="2420983"/>
              </a:cubicBezTo>
              <a:cubicBezTo>
                <a:pt x="3397650" y="2428384"/>
                <a:pt x="3387634" y="2432594"/>
                <a:pt x="3378925" y="2438400"/>
              </a:cubicBezTo>
              <a:cubicBezTo>
                <a:pt x="3364514" y="2481634"/>
                <a:pt x="3373183" y="2491268"/>
                <a:pt x="3335383" y="2508068"/>
              </a:cubicBezTo>
              <a:cubicBezTo>
                <a:pt x="3318606" y="2515524"/>
                <a:pt x="3283131" y="2525485"/>
                <a:pt x="3283131" y="2525485"/>
              </a:cubicBezTo>
              <a:cubicBezTo>
                <a:pt x="3230187" y="2560783"/>
                <a:pt x="3286439" y="2527511"/>
                <a:pt x="3222171" y="2551611"/>
              </a:cubicBezTo>
              <a:cubicBezTo>
                <a:pt x="3172328" y="2570302"/>
                <a:pt x="3204460" y="2566925"/>
                <a:pt x="3161211" y="2577737"/>
              </a:cubicBezTo>
              <a:cubicBezTo>
                <a:pt x="3128486" y="2585918"/>
                <a:pt x="3119419" y="2583207"/>
                <a:pt x="3091543" y="2595154"/>
              </a:cubicBezTo>
              <a:cubicBezTo>
                <a:pt x="3056662" y="2610103"/>
                <a:pt x="3063251" y="2613113"/>
                <a:pt x="3030583" y="2621280"/>
              </a:cubicBezTo>
              <a:cubicBezTo>
                <a:pt x="2914478" y="2650306"/>
                <a:pt x="3050585" y="2611866"/>
                <a:pt x="2952205" y="2638697"/>
              </a:cubicBezTo>
              <a:cubicBezTo>
                <a:pt x="2931817" y="2644258"/>
                <a:pt x="2911106" y="2648892"/>
                <a:pt x="2891245" y="2656114"/>
              </a:cubicBezTo>
              <a:cubicBezTo>
                <a:pt x="2806104" y="2687074"/>
                <a:pt x="2898494" y="2662752"/>
                <a:pt x="2830285" y="2682240"/>
              </a:cubicBezTo>
              <a:cubicBezTo>
                <a:pt x="2767734" y="2700111"/>
                <a:pt x="2823706" y="2681708"/>
                <a:pt x="2751908" y="2699657"/>
              </a:cubicBezTo>
              <a:cubicBezTo>
                <a:pt x="2743003" y="2701883"/>
                <a:pt x="2734609" y="2705843"/>
                <a:pt x="2725783" y="2708365"/>
              </a:cubicBezTo>
              <a:cubicBezTo>
                <a:pt x="2649265" y="2730227"/>
                <a:pt x="2727441" y="2704909"/>
                <a:pt x="2664823" y="2725783"/>
              </a:cubicBezTo>
              <a:cubicBezTo>
                <a:pt x="2632914" y="2757690"/>
                <a:pt x="2659816" y="2737539"/>
                <a:pt x="2595154" y="2751908"/>
              </a:cubicBezTo>
              <a:cubicBezTo>
                <a:pt x="2586193" y="2753899"/>
                <a:pt x="2577855" y="2758095"/>
                <a:pt x="2569028" y="2760617"/>
              </a:cubicBezTo>
              <a:cubicBezTo>
                <a:pt x="2557520" y="2763905"/>
                <a:pt x="2545805" y="2766422"/>
                <a:pt x="2534194" y="2769325"/>
              </a:cubicBezTo>
              <a:cubicBezTo>
                <a:pt x="2525485" y="2775131"/>
                <a:pt x="2517632" y="2782492"/>
                <a:pt x="2508068" y="2786743"/>
              </a:cubicBezTo>
              <a:cubicBezTo>
                <a:pt x="2491291" y="2794199"/>
                <a:pt x="2471560" y="2794715"/>
                <a:pt x="2455817" y="2804160"/>
              </a:cubicBezTo>
              <a:cubicBezTo>
                <a:pt x="2402011" y="2836443"/>
                <a:pt x="2428695" y="2826180"/>
                <a:pt x="2377440" y="2838994"/>
              </a:cubicBezTo>
              <a:cubicBezTo>
                <a:pt x="2311849" y="2882721"/>
                <a:pt x="2395209" y="2831378"/>
                <a:pt x="2316480" y="2865120"/>
              </a:cubicBezTo>
              <a:cubicBezTo>
                <a:pt x="2232291" y="2901201"/>
                <a:pt x="2355516" y="2866247"/>
                <a:pt x="2255520" y="2891245"/>
              </a:cubicBezTo>
              <a:cubicBezTo>
                <a:pt x="2188212" y="2936119"/>
                <a:pt x="2284408" y="2877148"/>
                <a:pt x="2177143" y="2917371"/>
              </a:cubicBezTo>
              <a:cubicBezTo>
                <a:pt x="2169455" y="2920254"/>
                <a:pt x="2167413" y="2931905"/>
                <a:pt x="2159725" y="2934788"/>
              </a:cubicBezTo>
              <a:cubicBezTo>
                <a:pt x="2143192" y="2940988"/>
                <a:pt x="2124604" y="2939214"/>
                <a:pt x="2107474" y="2943497"/>
              </a:cubicBezTo>
              <a:cubicBezTo>
                <a:pt x="2089663" y="2947950"/>
                <a:pt x="2073034" y="2956461"/>
                <a:pt x="2055223" y="2960914"/>
              </a:cubicBezTo>
              <a:cubicBezTo>
                <a:pt x="2038093" y="2965197"/>
                <a:pt x="2020208" y="2965793"/>
                <a:pt x="2002971" y="2969623"/>
              </a:cubicBezTo>
              <a:cubicBezTo>
                <a:pt x="1994010" y="2971614"/>
                <a:pt x="1985900" y="2976822"/>
                <a:pt x="1976845" y="2978331"/>
              </a:cubicBezTo>
              <a:cubicBezTo>
                <a:pt x="1950916" y="2982652"/>
                <a:pt x="1924594" y="2984137"/>
                <a:pt x="1898468" y="2987040"/>
              </a:cubicBezTo>
              <a:cubicBezTo>
                <a:pt x="1871054" y="2996178"/>
                <a:pt x="1868123" y="2997897"/>
                <a:pt x="1837508" y="3004457"/>
              </a:cubicBezTo>
              <a:cubicBezTo>
                <a:pt x="1808562" y="3010660"/>
                <a:pt x="1779142" y="3014694"/>
                <a:pt x="1750423" y="3021874"/>
              </a:cubicBezTo>
              <a:cubicBezTo>
                <a:pt x="1727200" y="3027680"/>
                <a:pt x="1704366" y="3035355"/>
                <a:pt x="1680754" y="3039291"/>
              </a:cubicBezTo>
              <a:cubicBezTo>
                <a:pt x="1608256" y="3051375"/>
                <a:pt x="1645983" y="3045503"/>
                <a:pt x="1567543" y="3056708"/>
              </a:cubicBezTo>
              <a:cubicBezTo>
                <a:pt x="1536785" y="3066961"/>
                <a:pt x="1503183" y="3078904"/>
                <a:pt x="1471748" y="3082834"/>
              </a:cubicBezTo>
              <a:cubicBezTo>
                <a:pt x="1448525" y="3085737"/>
                <a:pt x="1425165" y="3087696"/>
                <a:pt x="1402080" y="3091543"/>
              </a:cubicBezTo>
              <a:cubicBezTo>
                <a:pt x="1390274" y="3093511"/>
                <a:pt x="1378753" y="3096963"/>
                <a:pt x="1367245" y="3100251"/>
              </a:cubicBezTo>
              <a:cubicBezTo>
                <a:pt x="1358419" y="3102773"/>
                <a:pt x="1350207" y="3107662"/>
                <a:pt x="1341120" y="3108960"/>
              </a:cubicBezTo>
              <a:cubicBezTo>
                <a:pt x="1329625" y="3110602"/>
                <a:pt x="1351279" y="3133634"/>
                <a:pt x="1306285" y="3135085"/>
              </a:cubicBezTo>
              <a:close/>
            </a:path>
          </a:pathLst>
        </a:cu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0.18751</cdr:x>
      <cdr:y>0.4503</cdr:y>
    </cdr:from>
    <cdr:to>
      <cdr:x>0.4897</cdr:x>
      <cdr:y>0.75281</cdr:y>
    </cdr:to>
    <cdr:sp macro="" textlink="">
      <cdr:nvSpPr>
        <cdr:cNvPr id="4" name="Полилиния 3"/>
        <cdr:cNvSpPr/>
      </cdr:nvSpPr>
      <cdr:spPr>
        <a:xfrm xmlns:a="http://schemas.openxmlformats.org/drawingml/2006/main">
          <a:off x="1999707" y="2982548"/>
          <a:ext cx="3222853" cy="2003654"/>
        </a:xfrm>
        <a:custGeom xmlns:a="http://schemas.openxmlformats.org/drawingml/2006/main">
          <a:avLst/>
          <a:gdLst>
            <a:gd name="connsiteX0" fmla="*/ 0 w 3222853"/>
            <a:gd name="connsiteY0" fmla="*/ 967334 h 2003654"/>
            <a:gd name="connsiteX1" fmla="*/ 17417 w 3222853"/>
            <a:gd name="connsiteY1" fmla="*/ 888957 h 2003654"/>
            <a:gd name="connsiteX2" fmla="*/ 34834 w 3222853"/>
            <a:gd name="connsiteY2" fmla="*/ 862832 h 2003654"/>
            <a:gd name="connsiteX3" fmla="*/ 52251 w 3222853"/>
            <a:gd name="connsiteY3" fmla="*/ 845414 h 2003654"/>
            <a:gd name="connsiteX4" fmla="*/ 78377 w 3222853"/>
            <a:gd name="connsiteY4" fmla="*/ 836706 h 2003654"/>
            <a:gd name="connsiteX5" fmla="*/ 139337 w 3222853"/>
            <a:gd name="connsiteY5" fmla="*/ 827997 h 2003654"/>
            <a:gd name="connsiteX6" fmla="*/ 191589 w 3222853"/>
            <a:gd name="connsiteY6" fmla="*/ 810580 h 2003654"/>
            <a:gd name="connsiteX7" fmla="*/ 217714 w 3222853"/>
            <a:gd name="connsiteY7" fmla="*/ 801872 h 2003654"/>
            <a:gd name="connsiteX8" fmla="*/ 365760 w 3222853"/>
            <a:gd name="connsiteY8" fmla="*/ 784454 h 2003654"/>
            <a:gd name="connsiteX9" fmla="*/ 400594 w 3222853"/>
            <a:gd name="connsiteY9" fmla="*/ 775746 h 2003654"/>
            <a:gd name="connsiteX10" fmla="*/ 426720 w 3222853"/>
            <a:gd name="connsiteY10" fmla="*/ 767037 h 2003654"/>
            <a:gd name="connsiteX11" fmla="*/ 548640 w 3222853"/>
            <a:gd name="connsiteY11" fmla="*/ 749620 h 2003654"/>
            <a:gd name="connsiteX12" fmla="*/ 600891 w 3222853"/>
            <a:gd name="connsiteY12" fmla="*/ 732203 h 2003654"/>
            <a:gd name="connsiteX13" fmla="*/ 653143 w 3222853"/>
            <a:gd name="connsiteY13" fmla="*/ 714786 h 2003654"/>
            <a:gd name="connsiteX14" fmla="*/ 862149 w 3222853"/>
            <a:gd name="connsiteY14" fmla="*/ 645117 h 2003654"/>
            <a:gd name="connsiteX15" fmla="*/ 940526 w 3222853"/>
            <a:gd name="connsiteY15" fmla="*/ 618992 h 2003654"/>
            <a:gd name="connsiteX16" fmla="*/ 966651 w 3222853"/>
            <a:gd name="connsiteY16" fmla="*/ 610283 h 2003654"/>
            <a:gd name="connsiteX17" fmla="*/ 1045029 w 3222853"/>
            <a:gd name="connsiteY17" fmla="*/ 592866 h 2003654"/>
            <a:gd name="connsiteX18" fmla="*/ 1071154 w 3222853"/>
            <a:gd name="connsiteY18" fmla="*/ 584157 h 2003654"/>
            <a:gd name="connsiteX19" fmla="*/ 1105989 w 3222853"/>
            <a:gd name="connsiteY19" fmla="*/ 575449 h 2003654"/>
            <a:gd name="connsiteX20" fmla="*/ 1184366 w 3222853"/>
            <a:gd name="connsiteY20" fmla="*/ 549323 h 2003654"/>
            <a:gd name="connsiteX21" fmla="*/ 1210491 w 3222853"/>
            <a:gd name="connsiteY21" fmla="*/ 540614 h 2003654"/>
            <a:gd name="connsiteX22" fmla="*/ 1245326 w 3222853"/>
            <a:gd name="connsiteY22" fmla="*/ 531906 h 2003654"/>
            <a:gd name="connsiteX23" fmla="*/ 1271451 w 3222853"/>
            <a:gd name="connsiteY23" fmla="*/ 523197 h 2003654"/>
            <a:gd name="connsiteX24" fmla="*/ 1314994 w 3222853"/>
            <a:gd name="connsiteY24" fmla="*/ 514489 h 2003654"/>
            <a:gd name="connsiteX25" fmla="*/ 1341120 w 3222853"/>
            <a:gd name="connsiteY25" fmla="*/ 505780 h 2003654"/>
            <a:gd name="connsiteX26" fmla="*/ 1436914 w 3222853"/>
            <a:gd name="connsiteY26" fmla="*/ 497072 h 2003654"/>
            <a:gd name="connsiteX27" fmla="*/ 1463040 w 3222853"/>
            <a:gd name="connsiteY27" fmla="*/ 488363 h 2003654"/>
            <a:gd name="connsiteX28" fmla="*/ 1558834 w 3222853"/>
            <a:gd name="connsiteY28" fmla="*/ 470946 h 2003654"/>
            <a:gd name="connsiteX29" fmla="*/ 1584960 w 3222853"/>
            <a:gd name="connsiteY29" fmla="*/ 453529 h 2003654"/>
            <a:gd name="connsiteX30" fmla="*/ 1619794 w 3222853"/>
            <a:gd name="connsiteY30" fmla="*/ 444820 h 2003654"/>
            <a:gd name="connsiteX31" fmla="*/ 1645920 w 3222853"/>
            <a:gd name="connsiteY31" fmla="*/ 436112 h 2003654"/>
            <a:gd name="connsiteX32" fmla="*/ 1672046 w 3222853"/>
            <a:gd name="connsiteY32" fmla="*/ 418694 h 2003654"/>
            <a:gd name="connsiteX33" fmla="*/ 1698171 w 3222853"/>
            <a:gd name="connsiteY33" fmla="*/ 409986 h 2003654"/>
            <a:gd name="connsiteX34" fmla="*/ 1715589 w 3222853"/>
            <a:gd name="connsiteY34" fmla="*/ 392569 h 2003654"/>
            <a:gd name="connsiteX35" fmla="*/ 1741714 w 3222853"/>
            <a:gd name="connsiteY35" fmla="*/ 375152 h 2003654"/>
            <a:gd name="connsiteX36" fmla="*/ 1776549 w 3222853"/>
            <a:gd name="connsiteY36" fmla="*/ 340317 h 2003654"/>
            <a:gd name="connsiteX37" fmla="*/ 1881051 w 3222853"/>
            <a:gd name="connsiteY37" fmla="*/ 305483 h 2003654"/>
            <a:gd name="connsiteX38" fmla="*/ 1933303 w 3222853"/>
            <a:gd name="connsiteY38" fmla="*/ 288066 h 2003654"/>
            <a:gd name="connsiteX39" fmla="*/ 2020389 w 3222853"/>
            <a:gd name="connsiteY39" fmla="*/ 261940 h 2003654"/>
            <a:gd name="connsiteX40" fmla="*/ 2072640 w 3222853"/>
            <a:gd name="connsiteY40" fmla="*/ 244523 h 2003654"/>
            <a:gd name="connsiteX41" fmla="*/ 2098766 w 3222853"/>
            <a:gd name="connsiteY41" fmla="*/ 235814 h 2003654"/>
            <a:gd name="connsiteX42" fmla="*/ 2177143 w 3222853"/>
            <a:gd name="connsiteY42" fmla="*/ 192272 h 2003654"/>
            <a:gd name="connsiteX43" fmla="*/ 2255520 w 3222853"/>
            <a:gd name="connsiteY43" fmla="*/ 148729 h 2003654"/>
            <a:gd name="connsiteX44" fmla="*/ 2281646 w 3222853"/>
            <a:gd name="connsiteY44" fmla="*/ 131312 h 2003654"/>
            <a:gd name="connsiteX45" fmla="*/ 2307771 w 3222853"/>
            <a:gd name="connsiteY45" fmla="*/ 122603 h 2003654"/>
            <a:gd name="connsiteX46" fmla="*/ 2325189 w 3222853"/>
            <a:gd name="connsiteY46" fmla="*/ 105186 h 2003654"/>
            <a:gd name="connsiteX47" fmla="*/ 2351314 w 3222853"/>
            <a:gd name="connsiteY47" fmla="*/ 87769 h 2003654"/>
            <a:gd name="connsiteX48" fmla="*/ 2368731 w 3222853"/>
            <a:gd name="connsiteY48" fmla="*/ 61643 h 2003654"/>
            <a:gd name="connsiteX49" fmla="*/ 2412274 w 3222853"/>
            <a:gd name="connsiteY49" fmla="*/ 26809 h 2003654"/>
            <a:gd name="connsiteX50" fmla="*/ 2429691 w 3222853"/>
            <a:gd name="connsiteY50" fmla="*/ 683 h 2003654"/>
            <a:gd name="connsiteX51" fmla="*/ 2673531 w 3222853"/>
            <a:gd name="connsiteY51" fmla="*/ 18100 h 2003654"/>
            <a:gd name="connsiteX52" fmla="*/ 2725783 w 3222853"/>
            <a:gd name="connsiteY52" fmla="*/ 35517 h 2003654"/>
            <a:gd name="connsiteX53" fmla="*/ 2751909 w 3222853"/>
            <a:gd name="connsiteY53" fmla="*/ 44226 h 2003654"/>
            <a:gd name="connsiteX54" fmla="*/ 2795451 w 3222853"/>
            <a:gd name="connsiteY54" fmla="*/ 79060 h 2003654"/>
            <a:gd name="connsiteX55" fmla="*/ 2830286 w 3222853"/>
            <a:gd name="connsiteY55" fmla="*/ 122603 h 2003654"/>
            <a:gd name="connsiteX56" fmla="*/ 2856411 w 3222853"/>
            <a:gd name="connsiteY56" fmla="*/ 140020 h 2003654"/>
            <a:gd name="connsiteX57" fmla="*/ 2899954 w 3222853"/>
            <a:gd name="connsiteY57" fmla="*/ 183563 h 2003654"/>
            <a:gd name="connsiteX58" fmla="*/ 2917371 w 3222853"/>
            <a:gd name="connsiteY58" fmla="*/ 209689 h 2003654"/>
            <a:gd name="connsiteX59" fmla="*/ 2934789 w 3222853"/>
            <a:gd name="connsiteY59" fmla="*/ 227106 h 2003654"/>
            <a:gd name="connsiteX60" fmla="*/ 2952206 w 3222853"/>
            <a:gd name="connsiteY60" fmla="*/ 253232 h 2003654"/>
            <a:gd name="connsiteX61" fmla="*/ 2978331 w 3222853"/>
            <a:gd name="connsiteY61" fmla="*/ 270649 h 2003654"/>
            <a:gd name="connsiteX62" fmla="*/ 3004457 w 3222853"/>
            <a:gd name="connsiteY62" fmla="*/ 314192 h 2003654"/>
            <a:gd name="connsiteX63" fmla="*/ 3039291 w 3222853"/>
            <a:gd name="connsiteY63" fmla="*/ 366443 h 2003654"/>
            <a:gd name="connsiteX64" fmla="*/ 3074126 w 3222853"/>
            <a:gd name="connsiteY64" fmla="*/ 418694 h 2003654"/>
            <a:gd name="connsiteX65" fmla="*/ 3091543 w 3222853"/>
            <a:gd name="connsiteY65" fmla="*/ 444820 h 2003654"/>
            <a:gd name="connsiteX66" fmla="*/ 3108960 w 3222853"/>
            <a:gd name="connsiteY66" fmla="*/ 470946 h 2003654"/>
            <a:gd name="connsiteX67" fmla="*/ 3161211 w 3222853"/>
            <a:gd name="connsiteY67" fmla="*/ 575449 h 2003654"/>
            <a:gd name="connsiteX68" fmla="*/ 3178629 w 3222853"/>
            <a:gd name="connsiteY68" fmla="*/ 601574 h 2003654"/>
            <a:gd name="connsiteX69" fmla="*/ 3204754 w 3222853"/>
            <a:gd name="connsiteY69" fmla="*/ 653826 h 2003654"/>
            <a:gd name="connsiteX70" fmla="*/ 3222171 w 3222853"/>
            <a:gd name="connsiteY70" fmla="*/ 714786 h 2003654"/>
            <a:gd name="connsiteX71" fmla="*/ 3196046 w 3222853"/>
            <a:gd name="connsiteY71" fmla="*/ 1080546 h 2003654"/>
            <a:gd name="connsiteX72" fmla="*/ 3187337 w 3222853"/>
            <a:gd name="connsiteY72" fmla="*/ 1106672 h 2003654"/>
            <a:gd name="connsiteX73" fmla="*/ 3169920 w 3222853"/>
            <a:gd name="connsiteY73" fmla="*/ 1132797 h 2003654"/>
            <a:gd name="connsiteX74" fmla="*/ 3126377 w 3222853"/>
            <a:gd name="connsiteY74" fmla="*/ 1202466 h 2003654"/>
            <a:gd name="connsiteX75" fmla="*/ 3117669 w 3222853"/>
            <a:gd name="connsiteY75" fmla="*/ 1228592 h 2003654"/>
            <a:gd name="connsiteX76" fmla="*/ 3074126 w 3222853"/>
            <a:gd name="connsiteY76" fmla="*/ 1263426 h 2003654"/>
            <a:gd name="connsiteX77" fmla="*/ 3056709 w 3222853"/>
            <a:gd name="connsiteY77" fmla="*/ 1289552 h 2003654"/>
            <a:gd name="connsiteX78" fmla="*/ 3030583 w 3222853"/>
            <a:gd name="connsiteY78" fmla="*/ 1298260 h 2003654"/>
            <a:gd name="connsiteX79" fmla="*/ 2978331 w 3222853"/>
            <a:gd name="connsiteY79" fmla="*/ 1333094 h 2003654"/>
            <a:gd name="connsiteX80" fmla="*/ 2934789 w 3222853"/>
            <a:gd name="connsiteY80" fmla="*/ 1367929 h 2003654"/>
            <a:gd name="connsiteX81" fmla="*/ 2873829 w 3222853"/>
            <a:gd name="connsiteY81" fmla="*/ 1402763 h 2003654"/>
            <a:gd name="connsiteX82" fmla="*/ 2830286 w 3222853"/>
            <a:gd name="connsiteY82" fmla="*/ 1437597 h 2003654"/>
            <a:gd name="connsiteX83" fmla="*/ 2778034 w 3222853"/>
            <a:gd name="connsiteY83" fmla="*/ 1481140 h 2003654"/>
            <a:gd name="connsiteX84" fmla="*/ 2708366 w 3222853"/>
            <a:gd name="connsiteY84" fmla="*/ 1542100 h 2003654"/>
            <a:gd name="connsiteX85" fmla="*/ 2682240 w 3222853"/>
            <a:gd name="connsiteY85" fmla="*/ 1559517 h 2003654"/>
            <a:gd name="connsiteX86" fmla="*/ 2664823 w 3222853"/>
            <a:gd name="connsiteY86" fmla="*/ 1585643 h 2003654"/>
            <a:gd name="connsiteX87" fmla="*/ 2612571 w 3222853"/>
            <a:gd name="connsiteY87" fmla="*/ 1629186 h 2003654"/>
            <a:gd name="connsiteX88" fmla="*/ 2577737 w 3222853"/>
            <a:gd name="connsiteY88" fmla="*/ 1655312 h 2003654"/>
            <a:gd name="connsiteX89" fmla="*/ 2525486 w 3222853"/>
            <a:gd name="connsiteY89" fmla="*/ 1690146 h 2003654"/>
            <a:gd name="connsiteX90" fmla="*/ 2481943 w 3222853"/>
            <a:gd name="connsiteY90" fmla="*/ 1724980 h 2003654"/>
            <a:gd name="connsiteX91" fmla="*/ 2455817 w 3222853"/>
            <a:gd name="connsiteY91" fmla="*/ 1751106 h 2003654"/>
            <a:gd name="connsiteX92" fmla="*/ 2403566 w 3222853"/>
            <a:gd name="connsiteY92" fmla="*/ 1777232 h 2003654"/>
            <a:gd name="connsiteX93" fmla="*/ 2325189 w 3222853"/>
            <a:gd name="connsiteY93" fmla="*/ 1820774 h 2003654"/>
            <a:gd name="connsiteX94" fmla="*/ 2272937 w 3222853"/>
            <a:gd name="connsiteY94" fmla="*/ 1846900 h 2003654"/>
            <a:gd name="connsiteX95" fmla="*/ 2246811 w 3222853"/>
            <a:gd name="connsiteY95" fmla="*/ 1864317 h 2003654"/>
            <a:gd name="connsiteX96" fmla="*/ 2194560 w 3222853"/>
            <a:gd name="connsiteY96" fmla="*/ 1881734 h 2003654"/>
            <a:gd name="connsiteX97" fmla="*/ 2168434 w 3222853"/>
            <a:gd name="connsiteY97" fmla="*/ 1890443 h 2003654"/>
            <a:gd name="connsiteX98" fmla="*/ 2107474 w 3222853"/>
            <a:gd name="connsiteY98" fmla="*/ 1916569 h 2003654"/>
            <a:gd name="connsiteX99" fmla="*/ 2055223 w 3222853"/>
            <a:gd name="connsiteY99" fmla="*/ 1933986 h 2003654"/>
            <a:gd name="connsiteX100" fmla="*/ 2011680 w 3222853"/>
            <a:gd name="connsiteY100" fmla="*/ 1942694 h 2003654"/>
            <a:gd name="connsiteX101" fmla="*/ 1950720 w 3222853"/>
            <a:gd name="connsiteY101" fmla="*/ 1951403 h 2003654"/>
            <a:gd name="connsiteX102" fmla="*/ 1915886 w 3222853"/>
            <a:gd name="connsiteY102" fmla="*/ 1960112 h 2003654"/>
            <a:gd name="connsiteX103" fmla="*/ 1863634 w 3222853"/>
            <a:gd name="connsiteY103" fmla="*/ 1977529 h 2003654"/>
            <a:gd name="connsiteX104" fmla="*/ 1837509 w 3222853"/>
            <a:gd name="connsiteY104" fmla="*/ 1986237 h 2003654"/>
            <a:gd name="connsiteX105" fmla="*/ 1811383 w 3222853"/>
            <a:gd name="connsiteY105" fmla="*/ 1994946 h 2003654"/>
            <a:gd name="connsiteX106" fmla="*/ 1785257 w 3222853"/>
            <a:gd name="connsiteY106" fmla="*/ 2003654 h 2003654"/>
            <a:gd name="connsiteX107" fmla="*/ 1654629 w 3222853"/>
            <a:gd name="connsiteY107" fmla="*/ 1994946 h 2003654"/>
            <a:gd name="connsiteX108" fmla="*/ 1628503 w 3222853"/>
            <a:gd name="connsiteY108" fmla="*/ 1986237 h 2003654"/>
            <a:gd name="connsiteX109" fmla="*/ 1593669 w 3222853"/>
            <a:gd name="connsiteY109" fmla="*/ 1977529 h 2003654"/>
            <a:gd name="connsiteX110" fmla="*/ 1541417 w 3222853"/>
            <a:gd name="connsiteY110" fmla="*/ 1960112 h 2003654"/>
            <a:gd name="connsiteX111" fmla="*/ 1515291 w 3222853"/>
            <a:gd name="connsiteY111" fmla="*/ 1951403 h 2003654"/>
            <a:gd name="connsiteX112" fmla="*/ 1497874 w 3222853"/>
            <a:gd name="connsiteY112" fmla="*/ 1925277 h 2003654"/>
            <a:gd name="connsiteX113" fmla="*/ 1445623 w 3222853"/>
            <a:gd name="connsiteY113" fmla="*/ 1907860 h 2003654"/>
            <a:gd name="connsiteX114" fmla="*/ 1428206 w 3222853"/>
            <a:gd name="connsiteY114" fmla="*/ 1881734 h 2003654"/>
            <a:gd name="connsiteX115" fmla="*/ 1402080 w 3222853"/>
            <a:gd name="connsiteY115" fmla="*/ 1873026 h 2003654"/>
            <a:gd name="connsiteX116" fmla="*/ 1349829 w 3222853"/>
            <a:gd name="connsiteY116" fmla="*/ 1846900 h 2003654"/>
            <a:gd name="connsiteX117" fmla="*/ 1306286 w 3222853"/>
            <a:gd name="connsiteY117" fmla="*/ 1820774 h 2003654"/>
            <a:gd name="connsiteX118" fmla="*/ 1280160 w 3222853"/>
            <a:gd name="connsiteY118" fmla="*/ 1794649 h 2003654"/>
            <a:gd name="connsiteX119" fmla="*/ 1227909 w 3222853"/>
            <a:gd name="connsiteY119" fmla="*/ 1768523 h 2003654"/>
            <a:gd name="connsiteX120" fmla="*/ 1184366 w 3222853"/>
            <a:gd name="connsiteY120" fmla="*/ 1733689 h 2003654"/>
            <a:gd name="connsiteX121" fmla="*/ 1158240 w 3222853"/>
            <a:gd name="connsiteY121" fmla="*/ 1724980 h 2003654"/>
            <a:gd name="connsiteX122" fmla="*/ 1079863 w 3222853"/>
            <a:gd name="connsiteY122" fmla="*/ 1664020 h 2003654"/>
            <a:gd name="connsiteX123" fmla="*/ 1053737 w 3222853"/>
            <a:gd name="connsiteY123" fmla="*/ 1655312 h 2003654"/>
            <a:gd name="connsiteX124" fmla="*/ 1027611 w 3222853"/>
            <a:gd name="connsiteY124" fmla="*/ 1637894 h 2003654"/>
            <a:gd name="connsiteX125" fmla="*/ 1001486 w 3222853"/>
            <a:gd name="connsiteY125" fmla="*/ 1629186 h 2003654"/>
            <a:gd name="connsiteX126" fmla="*/ 984069 w 3222853"/>
            <a:gd name="connsiteY126" fmla="*/ 1603060 h 2003654"/>
            <a:gd name="connsiteX127" fmla="*/ 931817 w 3222853"/>
            <a:gd name="connsiteY127" fmla="*/ 1585643 h 2003654"/>
            <a:gd name="connsiteX128" fmla="*/ 879566 w 3222853"/>
            <a:gd name="connsiteY128" fmla="*/ 1550809 h 2003654"/>
            <a:gd name="connsiteX129" fmla="*/ 853440 w 3222853"/>
            <a:gd name="connsiteY129" fmla="*/ 1533392 h 2003654"/>
            <a:gd name="connsiteX130" fmla="*/ 827314 w 3222853"/>
            <a:gd name="connsiteY130" fmla="*/ 1524683 h 2003654"/>
            <a:gd name="connsiteX131" fmla="*/ 783771 w 3222853"/>
            <a:gd name="connsiteY131" fmla="*/ 1489849 h 2003654"/>
            <a:gd name="connsiteX132" fmla="*/ 757646 w 3222853"/>
            <a:gd name="connsiteY132" fmla="*/ 1472432 h 2003654"/>
            <a:gd name="connsiteX133" fmla="*/ 687977 w 3222853"/>
            <a:gd name="connsiteY133" fmla="*/ 1437597 h 2003654"/>
            <a:gd name="connsiteX134" fmla="*/ 635726 w 3222853"/>
            <a:gd name="connsiteY134" fmla="*/ 1411472 h 2003654"/>
            <a:gd name="connsiteX135" fmla="*/ 592183 w 3222853"/>
            <a:gd name="connsiteY135" fmla="*/ 1385346 h 2003654"/>
            <a:gd name="connsiteX136" fmla="*/ 566057 w 3222853"/>
            <a:gd name="connsiteY136" fmla="*/ 1367929 h 2003654"/>
            <a:gd name="connsiteX137" fmla="*/ 539931 w 3222853"/>
            <a:gd name="connsiteY137" fmla="*/ 1359220 h 2003654"/>
            <a:gd name="connsiteX138" fmla="*/ 513806 w 3222853"/>
            <a:gd name="connsiteY138" fmla="*/ 1341803 h 2003654"/>
            <a:gd name="connsiteX139" fmla="*/ 461554 w 3222853"/>
            <a:gd name="connsiteY139" fmla="*/ 1324386 h 2003654"/>
            <a:gd name="connsiteX140" fmla="*/ 435429 w 3222853"/>
            <a:gd name="connsiteY140" fmla="*/ 1315677 h 2003654"/>
            <a:gd name="connsiteX141" fmla="*/ 409303 w 3222853"/>
            <a:gd name="connsiteY141" fmla="*/ 1306969 h 2003654"/>
            <a:gd name="connsiteX142" fmla="*/ 330926 w 3222853"/>
            <a:gd name="connsiteY142" fmla="*/ 1272134 h 2003654"/>
            <a:gd name="connsiteX143" fmla="*/ 304800 w 3222853"/>
            <a:gd name="connsiteY143" fmla="*/ 1263426 h 2003654"/>
            <a:gd name="connsiteX144" fmla="*/ 217714 w 3222853"/>
            <a:gd name="connsiteY144" fmla="*/ 1211174 h 2003654"/>
            <a:gd name="connsiteX145" fmla="*/ 191589 w 3222853"/>
            <a:gd name="connsiteY145" fmla="*/ 1202466 h 2003654"/>
            <a:gd name="connsiteX146" fmla="*/ 148046 w 3222853"/>
            <a:gd name="connsiteY146" fmla="*/ 1167632 h 2003654"/>
            <a:gd name="connsiteX147" fmla="*/ 130629 w 3222853"/>
            <a:gd name="connsiteY147" fmla="*/ 1150214 h 2003654"/>
            <a:gd name="connsiteX148" fmla="*/ 78377 w 3222853"/>
            <a:gd name="connsiteY148" fmla="*/ 1115380 h 2003654"/>
            <a:gd name="connsiteX149" fmla="*/ 60960 w 3222853"/>
            <a:gd name="connsiteY149" fmla="*/ 1063129 h 2003654"/>
            <a:gd name="connsiteX150" fmla="*/ 43543 w 3222853"/>
            <a:gd name="connsiteY150" fmla="*/ 1037003 h 2003654"/>
            <a:gd name="connsiteX151" fmla="*/ 26126 w 3222853"/>
            <a:gd name="connsiteY151" fmla="*/ 984752 h 2003654"/>
            <a:gd name="connsiteX152" fmla="*/ 17417 w 3222853"/>
            <a:gd name="connsiteY152" fmla="*/ 958626 h 2003654"/>
            <a:gd name="connsiteX153" fmla="*/ 0 w 3222853"/>
            <a:gd name="connsiteY153" fmla="*/ 967334 h 2003654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  <a:cxn ang="0">
              <a:pos x="connsiteX75" y="connsiteY75"/>
            </a:cxn>
            <a:cxn ang="0">
              <a:pos x="connsiteX76" y="connsiteY76"/>
            </a:cxn>
            <a:cxn ang="0">
              <a:pos x="connsiteX77" y="connsiteY77"/>
            </a:cxn>
            <a:cxn ang="0">
              <a:pos x="connsiteX78" y="connsiteY78"/>
            </a:cxn>
            <a:cxn ang="0">
              <a:pos x="connsiteX79" y="connsiteY79"/>
            </a:cxn>
            <a:cxn ang="0">
              <a:pos x="connsiteX80" y="connsiteY80"/>
            </a:cxn>
            <a:cxn ang="0">
              <a:pos x="connsiteX81" y="connsiteY81"/>
            </a:cxn>
            <a:cxn ang="0">
              <a:pos x="connsiteX82" y="connsiteY82"/>
            </a:cxn>
            <a:cxn ang="0">
              <a:pos x="connsiteX83" y="connsiteY83"/>
            </a:cxn>
            <a:cxn ang="0">
              <a:pos x="connsiteX84" y="connsiteY84"/>
            </a:cxn>
            <a:cxn ang="0">
              <a:pos x="connsiteX85" y="connsiteY85"/>
            </a:cxn>
            <a:cxn ang="0">
              <a:pos x="connsiteX86" y="connsiteY86"/>
            </a:cxn>
            <a:cxn ang="0">
              <a:pos x="connsiteX87" y="connsiteY87"/>
            </a:cxn>
            <a:cxn ang="0">
              <a:pos x="connsiteX88" y="connsiteY88"/>
            </a:cxn>
            <a:cxn ang="0">
              <a:pos x="connsiteX89" y="connsiteY89"/>
            </a:cxn>
            <a:cxn ang="0">
              <a:pos x="connsiteX90" y="connsiteY90"/>
            </a:cxn>
            <a:cxn ang="0">
              <a:pos x="connsiteX91" y="connsiteY91"/>
            </a:cxn>
            <a:cxn ang="0">
              <a:pos x="connsiteX92" y="connsiteY92"/>
            </a:cxn>
            <a:cxn ang="0">
              <a:pos x="connsiteX93" y="connsiteY93"/>
            </a:cxn>
            <a:cxn ang="0">
              <a:pos x="connsiteX94" y="connsiteY94"/>
            </a:cxn>
            <a:cxn ang="0">
              <a:pos x="connsiteX95" y="connsiteY95"/>
            </a:cxn>
            <a:cxn ang="0">
              <a:pos x="connsiteX96" y="connsiteY96"/>
            </a:cxn>
            <a:cxn ang="0">
              <a:pos x="connsiteX97" y="connsiteY97"/>
            </a:cxn>
            <a:cxn ang="0">
              <a:pos x="connsiteX98" y="connsiteY98"/>
            </a:cxn>
            <a:cxn ang="0">
              <a:pos x="connsiteX99" y="connsiteY99"/>
            </a:cxn>
            <a:cxn ang="0">
              <a:pos x="connsiteX100" y="connsiteY100"/>
            </a:cxn>
            <a:cxn ang="0">
              <a:pos x="connsiteX101" y="connsiteY101"/>
            </a:cxn>
            <a:cxn ang="0">
              <a:pos x="connsiteX102" y="connsiteY102"/>
            </a:cxn>
            <a:cxn ang="0">
              <a:pos x="connsiteX103" y="connsiteY103"/>
            </a:cxn>
            <a:cxn ang="0">
              <a:pos x="connsiteX104" y="connsiteY104"/>
            </a:cxn>
            <a:cxn ang="0">
              <a:pos x="connsiteX105" y="connsiteY105"/>
            </a:cxn>
            <a:cxn ang="0">
              <a:pos x="connsiteX106" y="connsiteY106"/>
            </a:cxn>
            <a:cxn ang="0">
              <a:pos x="connsiteX107" y="connsiteY107"/>
            </a:cxn>
            <a:cxn ang="0">
              <a:pos x="connsiteX108" y="connsiteY108"/>
            </a:cxn>
            <a:cxn ang="0">
              <a:pos x="connsiteX109" y="connsiteY109"/>
            </a:cxn>
            <a:cxn ang="0">
              <a:pos x="connsiteX110" y="connsiteY110"/>
            </a:cxn>
            <a:cxn ang="0">
              <a:pos x="connsiteX111" y="connsiteY111"/>
            </a:cxn>
            <a:cxn ang="0">
              <a:pos x="connsiteX112" y="connsiteY112"/>
            </a:cxn>
            <a:cxn ang="0">
              <a:pos x="connsiteX113" y="connsiteY113"/>
            </a:cxn>
            <a:cxn ang="0">
              <a:pos x="connsiteX114" y="connsiteY114"/>
            </a:cxn>
            <a:cxn ang="0">
              <a:pos x="connsiteX115" y="connsiteY115"/>
            </a:cxn>
            <a:cxn ang="0">
              <a:pos x="connsiteX116" y="connsiteY116"/>
            </a:cxn>
            <a:cxn ang="0">
              <a:pos x="connsiteX117" y="connsiteY117"/>
            </a:cxn>
            <a:cxn ang="0">
              <a:pos x="connsiteX118" y="connsiteY118"/>
            </a:cxn>
            <a:cxn ang="0">
              <a:pos x="connsiteX119" y="connsiteY119"/>
            </a:cxn>
            <a:cxn ang="0">
              <a:pos x="connsiteX120" y="connsiteY120"/>
            </a:cxn>
            <a:cxn ang="0">
              <a:pos x="connsiteX121" y="connsiteY121"/>
            </a:cxn>
            <a:cxn ang="0">
              <a:pos x="connsiteX122" y="connsiteY122"/>
            </a:cxn>
            <a:cxn ang="0">
              <a:pos x="connsiteX123" y="connsiteY123"/>
            </a:cxn>
            <a:cxn ang="0">
              <a:pos x="connsiteX124" y="connsiteY124"/>
            </a:cxn>
            <a:cxn ang="0">
              <a:pos x="connsiteX125" y="connsiteY125"/>
            </a:cxn>
            <a:cxn ang="0">
              <a:pos x="connsiteX126" y="connsiteY126"/>
            </a:cxn>
            <a:cxn ang="0">
              <a:pos x="connsiteX127" y="connsiteY127"/>
            </a:cxn>
            <a:cxn ang="0">
              <a:pos x="connsiteX128" y="connsiteY128"/>
            </a:cxn>
            <a:cxn ang="0">
              <a:pos x="connsiteX129" y="connsiteY129"/>
            </a:cxn>
            <a:cxn ang="0">
              <a:pos x="connsiteX130" y="connsiteY130"/>
            </a:cxn>
            <a:cxn ang="0">
              <a:pos x="connsiteX131" y="connsiteY131"/>
            </a:cxn>
            <a:cxn ang="0">
              <a:pos x="connsiteX132" y="connsiteY132"/>
            </a:cxn>
            <a:cxn ang="0">
              <a:pos x="connsiteX133" y="connsiteY133"/>
            </a:cxn>
            <a:cxn ang="0">
              <a:pos x="connsiteX134" y="connsiteY134"/>
            </a:cxn>
            <a:cxn ang="0">
              <a:pos x="connsiteX135" y="connsiteY135"/>
            </a:cxn>
            <a:cxn ang="0">
              <a:pos x="connsiteX136" y="connsiteY136"/>
            </a:cxn>
            <a:cxn ang="0">
              <a:pos x="connsiteX137" y="connsiteY137"/>
            </a:cxn>
            <a:cxn ang="0">
              <a:pos x="connsiteX138" y="connsiteY138"/>
            </a:cxn>
            <a:cxn ang="0">
              <a:pos x="connsiteX139" y="connsiteY139"/>
            </a:cxn>
            <a:cxn ang="0">
              <a:pos x="connsiteX140" y="connsiteY140"/>
            </a:cxn>
            <a:cxn ang="0">
              <a:pos x="connsiteX141" y="connsiteY141"/>
            </a:cxn>
            <a:cxn ang="0">
              <a:pos x="connsiteX142" y="connsiteY142"/>
            </a:cxn>
            <a:cxn ang="0">
              <a:pos x="connsiteX143" y="connsiteY143"/>
            </a:cxn>
            <a:cxn ang="0">
              <a:pos x="connsiteX144" y="connsiteY144"/>
            </a:cxn>
            <a:cxn ang="0">
              <a:pos x="connsiteX145" y="connsiteY145"/>
            </a:cxn>
            <a:cxn ang="0">
              <a:pos x="connsiteX146" y="connsiteY146"/>
            </a:cxn>
            <a:cxn ang="0">
              <a:pos x="connsiteX147" y="connsiteY147"/>
            </a:cxn>
            <a:cxn ang="0">
              <a:pos x="connsiteX148" y="connsiteY148"/>
            </a:cxn>
            <a:cxn ang="0">
              <a:pos x="connsiteX149" y="connsiteY149"/>
            </a:cxn>
            <a:cxn ang="0">
              <a:pos x="connsiteX150" y="connsiteY150"/>
            </a:cxn>
            <a:cxn ang="0">
              <a:pos x="connsiteX151" y="connsiteY151"/>
            </a:cxn>
            <a:cxn ang="0">
              <a:pos x="connsiteX152" y="connsiteY152"/>
            </a:cxn>
            <a:cxn ang="0">
              <a:pos x="connsiteX153" y="connsiteY153"/>
            </a:cxn>
          </a:cxnLst>
          <a:rect l="l" t="t" r="r" b="b"/>
          <a:pathLst>
            <a:path w="3222853" h="2003654">
              <a:moveTo>
                <a:pt x="0" y="967334"/>
              </a:moveTo>
              <a:cubicBezTo>
                <a:pt x="0" y="955723"/>
                <a:pt x="12808" y="899712"/>
                <a:pt x="17417" y="888957"/>
              </a:cubicBezTo>
              <a:cubicBezTo>
                <a:pt x="21540" y="879337"/>
                <a:pt x="28296" y="871005"/>
                <a:pt x="34834" y="862832"/>
              </a:cubicBezTo>
              <a:cubicBezTo>
                <a:pt x="39963" y="856421"/>
                <a:pt x="45210" y="849638"/>
                <a:pt x="52251" y="845414"/>
              </a:cubicBezTo>
              <a:cubicBezTo>
                <a:pt x="60122" y="840691"/>
                <a:pt x="69376" y="838506"/>
                <a:pt x="78377" y="836706"/>
              </a:cubicBezTo>
              <a:cubicBezTo>
                <a:pt x="98505" y="832681"/>
                <a:pt x="119017" y="830900"/>
                <a:pt x="139337" y="827997"/>
              </a:cubicBezTo>
              <a:lnTo>
                <a:pt x="191589" y="810580"/>
              </a:lnTo>
              <a:cubicBezTo>
                <a:pt x="200297" y="807677"/>
                <a:pt x="208580" y="802785"/>
                <a:pt x="217714" y="801872"/>
              </a:cubicBezTo>
              <a:cubicBezTo>
                <a:pt x="264429" y="797200"/>
                <a:pt x="318695" y="793011"/>
                <a:pt x="365760" y="784454"/>
              </a:cubicBezTo>
              <a:cubicBezTo>
                <a:pt x="377536" y="782313"/>
                <a:pt x="389086" y="779034"/>
                <a:pt x="400594" y="775746"/>
              </a:cubicBezTo>
              <a:cubicBezTo>
                <a:pt x="409421" y="773224"/>
                <a:pt x="417688" y="768679"/>
                <a:pt x="426720" y="767037"/>
              </a:cubicBezTo>
              <a:cubicBezTo>
                <a:pt x="464545" y="760160"/>
                <a:pt x="510548" y="759143"/>
                <a:pt x="548640" y="749620"/>
              </a:cubicBezTo>
              <a:cubicBezTo>
                <a:pt x="566451" y="745167"/>
                <a:pt x="583474" y="738009"/>
                <a:pt x="600891" y="732203"/>
              </a:cubicBezTo>
              <a:lnTo>
                <a:pt x="653143" y="714786"/>
              </a:lnTo>
              <a:lnTo>
                <a:pt x="862149" y="645117"/>
              </a:lnTo>
              <a:lnTo>
                <a:pt x="940526" y="618992"/>
              </a:lnTo>
              <a:cubicBezTo>
                <a:pt x="949234" y="616089"/>
                <a:pt x="957650" y="612083"/>
                <a:pt x="966651" y="610283"/>
              </a:cubicBezTo>
              <a:cubicBezTo>
                <a:pt x="996564" y="604300"/>
                <a:pt x="1016346" y="601061"/>
                <a:pt x="1045029" y="592866"/>
              </a:cubicBezTo>
              <a:cubicBezTo>
                <a:pt x="1053855" y="590344"/>
                <a:pt x="1062328" y="586679"/>
                <a:pt x="1071154" y="584157"/>
              </a:cubicBezTo>
              <a:cubicBezTo>
                <a:pt x="1082662" y="580869"/>
                <a:pt x="1094525" y="578888"/>
                <a:pt x="1105989" y="575449"/>
              </a:cubicBezTo>
              <a:cubicBezTo>
                <a:pt x="1106007" y="575444"/>
                <a:pt x="1171294" y="553680"/>
                <a:pt x="1184366" y="549323"/>
              </a:cubicBezTo>
              <a:cubicBezTo>
                <a:pt x="1193074" y="546420"/>
                <a:pt x="1201586" y="542840"/>
                <a:pt x="1210491" y="540614"/>
              </a:cubicBezTo>
              <a:cubicBezTo>
                <a:pt x="1222103" y="537711"/>
                <a:pt x="1233818" y="535194"/>
                <a:pt x="1245326" y="531906"/>
              </a:cubicBezTo>
              <a:cubicBezTo>
                <a:pt x="1254152" y="529384"/>
                <a:pt x="1262546" y="525423"/>
                <a:pt x="1271451" y="523197"/>
              </a:cubicBezTo>
              <a:cubicBezTo>
                <a:pt x="1285811" y="519607"/>
                <a:pt x="1300634" y="518079"/>
                <a:pt x="1314994" y="514489"/>
              </a:cubicBezTo>
              <a:cubicBezTo>
                <a:pt x="1323900" y="512263"/>
                <a:pt x="1332032" y="507078"/>
                <a:pt x="1341120" y="505780"/>
              </a:cubicBezTo>
              <a:cubicBezTo>
                <a:pt x="1372861" y="501246"/>
                <a:pt x="1404983" y="499975"/>
                <a:pt x="1436914" y="497072"/>
              </a:cubicBezTo>
              <a:cubicBezTo>
                <a:pt x="1445623" y="494169"/>
                <a:pt x="1454008" y="490005"/>
                <a:pt x="1463040" y="488363"/>
              </a:cubicBezTo>
              <a:cubicBezTo>
                <a:pt x="1571364" y="468667"/>
                <a:pt x="1498917" y="490917"/>
                <a:pt x="1558834" y="470946"/>
              </a:cubicBezTo>
              <a:cubicBezTo>
                <a:pt x="1567543" y="465140"/>
                <a:pt x="1575340" y="457652"/>
                <a:pt x="1584960" y="453529"/>
              </a:cubicBezTo>
              <a:cubicBezTo>
                <a:pt x="1595961" y="448814"/>
                <a:pt x="1608286" y="448108"/>
                <a:pt x="1619794" y="444820"/>
              </a:cubicBezTo>
              <a:cubicBezTo>
                <a:pt x="1628620" y="442298"/>
                <a:pt x="1637211" y="439015"/>
                <a:pt x="1645920" y="436112"/>
              </a:cubicBezTo>
              <a:cubicBezTo>
                <a:pt x="1654629" y="430306"/>
                <a:pt x="1662684" y="423375"/>
                <a:pt x="1672046" y="418694"/>
              </a:cubicBezTo>
              <a:cubicBezTo>
                <a:pt x="1680256" y="414589"/>
                <a:pt x="1690300" y="414709"/>
                <a:pt x="1698171" y="409986"/>
              </a:cubicBezTo>
              <a:cubicBezTo>
                <a:pt x="1705212" y="405762"/>
                <a:pt x="1709178" y="397698"/>
                <a:pt x="1715589" y="392569"/>
              </a:cubicBezTo>
              <a:cubicBezTo>
                <a:pt x="1723762" y="386031"/>
                <a:pt x="1733768" y="381963"/>
                <a:pt x="1741714" y="375152"/>
              </a:cubicBezTo>
              <a:cubicBezTo>
                <a:pt x="1754182" y="364465"/>
                <a:pt x="1760970" y="345510"/>
                <a:pt x="1776549" y="340317"/>
              </a:cubicBezTo>
              <a:lnTo>
                <a:pt x="1881051" y="305483"/>
              </a:lnTo>
              <a:lnTo>
                <a:pt x="1933303" y="288066"/>
              </a:lnTo>
              <a:cubicBezTo>
                <a:pt x="1985949" y="274904"/>
                <a:pt x="1956781" y="283142"/>
                <a:pt x="2020389" y="261940"/>
              </a:cubicBezTo>
              <a:lnTo>
                <a:pt x="2072640" y="244523"/>
              </a:lnTo>
              <a:cubicBezTo>
                <a:pt x="2081349" y="241620"/>
                <a:pt x="2091128" y="240906"/>
                <a:pt x="2098766" y="235814"/>
              </a:cubicBezTo>
              <a:cubicBezTo>
                <a:pt x="2158655" y="195888"/>
                <a:pt x="2131158" y="207599"/>
                <a:pt x="2177143" y="192272"/>
              </a:cubicBezTo>
              <a:cubicBezTo>
                <a:pt x="2237032" y="152345"/>
                <a:pt x="2209535" y="164056"/>
                <a:pt x="2255520" y="148729"/>
              </a:cubicBezTo>
              <a:cubicBezTo>
                <a:pt x="2264229" y="142923"/>
                <a:pt x="2272285" y="135993"/>
                <a:pt x="2281646" y="131312"/>
              </a:cubicBezTo>
              <a:cubicBezTo>
                <a:pt x="2289856" y="127207"/>
                <a:pt x="2299900" y="127326"/>
                <a:pt x="2307771" y="122603"/>
              </a:cubicBezTo>
              <a:cubicBezTo>
                <a:pt x="2314812" y="118379"/>
                <a:pt x="2318778" y="110315"/>
                <a:pt x="2325189" y="105186"/>
              </a:cubicBezTo>
              <a:cubicBezTo>
                <a:pt x="2333362" y="98648"/>
                <a:pt x="2342606" y="93575"/>
                <a:pt x="2351314" y="87769"/>
              </a:cubicBezTo>
              <a:cubicBezTo>
                <a:pt x="2357120" y="79060"/>
                <a:pt x="2362193" y="69816"/>
                <a:pt x="2368731" y="61643"/>
              </a:cubicBezTo>
              <a:cubicBezTo>
                <a:pt x="2382911" y="43918"/>
                <a:pt x="2392879" y="39739"/>
                <a:pt x="2412274" y="26809"/>
              </a:cubicBezTo>
              <a:cubicBezTo>
                <a:pt x="2418080" y="18100"/>
                <a:pt x="2419276" y="1724"/>
                <a:pt x="2429691" y="683"/>
              </a:cubicBezTo>
              <a:cubicBezTo>
                <a:pt x="2470992" y="-3447"/>
                <a:pt x="2614972" y="12244"/>
                <a:pt x="2673531" y="18100"/>
              </a:cubicBezTo>
              <a:lnTo>
                <a:pt x="2725783" y="35517"/>
              </a:lnTo>
              <a:lnTo>
                <a:pt x="2751909" y="44226"/>
              </a:lnTo>
              <a:cubicBezTo>
                <a:pt x="2786598" y="96260"/>
                <a:pt x="2748715" y="51019"/>
                <a:pt x="2795451" y="79060"/>
              </a:cubicBezTo>
              <a:cubicBezTo>
                <a:pt x="2816999" y="91988"/>
                <a:pt x="2812484" y="104801"/>
                <a:pt x="2830286" y="122603"/>
              </a:cubicBezTo>
              <a:cubicBezTo>
                <a:pt x="2837687" y="130004"/>
                <a:pt x="2847703" y="134214"/>
                <a:pt x="2856411" y="140020"/>
              </a:cubicBezTo>
              <a:cubicBezTo>
                <a:pt x="2902863" y="209695"/>
                <a:pt x="2841893" y="125501"/>
                <a:pt x="2899954" y="183563"/>
              </a:cubicBezTo>
              <a:cubicBezTo>
                <a:pt x="2907355" y="190964"/>
                <a:pt x="2910833" y="201516"/>
                <a:pt x="2917371" y="209689"/>
              </a:cubicBezTo>
              <a:cubicBezTo>
                <a:pt x="2922500" y="216100"/>
                <a:pt x="2929660" y="220695"/>
                <a:pt x="2934789" y="227106"/>
              </a:cubicBezTo>
              <a:cubicBezTo>
                <a:pt x="2941327" y="235279"/>
                <a:pt x="2944805" y="245831"/>
                <a:pt x="2952206" y="253232"/>
              </a:cubicBezTo>
              <a:cubicBezTo>
                <a:pt x="2959607" y="260633"/>
                <a:pt x="2969623" y="264843"/>
                <a:pt x="2978331" y="270649"/>
              </a:cubicBezTo>
              <a:cubicBezTo>
                <a:pt x="2994983" y="320600"/>
                <a:pt x="2975768" y="275939"/>
                <a:pt x="3004457" y="314192"/>
              </a:cubicBezTo>
              <a:cubicBezTo>
                <a:pt x="3017016" y="330938"/>
                <a:pt x="3027680" y="349026"/>
                <a:pt x="3039291" y="366443"/>
              </a:cubicBezTo>
              <a:lnTo>
                <a:pt x="3074126" y="418694"/>
              </a:lnTo>
              <a:lnTo>
                <a:pt x="3091543" y="444820"/>
              </a:lnTo>
              <a:cubicBezTo>
                <a:pt x="3097349" y="453529"/>
                <a:pt x="3105650" y="461017"/>
                <a:pt x="3108960" y="470946"/>
              </a:cubicBezTo>
              <a:cubicBezTo>
                <a:pt x="3132995" y="543052"/>
                <a:pt x="3116195" y="507925"/>
                <a:pt x="3161211" y="575449"/>
              </a:cubicBezTo>
              <a:lnTo>
                <a:pt x="3178629" y="601574"/>
              </a:lnTo>
              <a:cubicBezTo>
                <a:pt x="3200515" y="667236"/>
                <a:pt x="3170994" y="586306"/>
                <a:pt x="3204754" y="653826"/>
              </a:cubicBezTo>
              <a:cubicBezTo>
                <a:pt x="3211002" y="666323"/>
                <a:pt x="3219380" y="703620"/>
                <a:pt x="3222171" y="714786"/>
              </a:cubicBezTo>
              <a:cubicBezTo>
                <a:pt x="3218264" y="847639"/>
                <a:pt x="3236076" y="960460"/>
                <a:pt x="3196046" y="1080546"/>
              </a:cubicBezTo>
              <a:cubicBezTo>
                <a:pt x="3193143" y="1089255"/>
                <a:pt x="3191442" y="1098461"/>
                <a:pt x="3187337" y="1106672"/>
              </a:cubicBezTo>
              <a:cubicBezTo>
                <a:pt x="3182656" y="1116033"/>
                <a:pt x="3174171" y="1123233"/>
                <a:pt x="3169920" y="1132797"/>
              </a:cubicBezTo>
              <a:cubicBezTo>
                <a:pt x="3139375" y="1201524"/>
                <a:pt x="3173376" y="1171134"/>
                <a:pt x="3126377" y="1202466"/>
              </a:cubicBezTo>
              <a:cubicBezTo>
                <a:pt x="3123474" y="1211175"/>
                <a:pt x="3122392" y="1220721"/>
                <a:pt x="3117669" y="1228592"/>
              </a:cubicBezTo>
              <a:cubicBezTo>
                <a:pt x="3109398" y="1242378"/>
                <a:pt x="3085990" y="1255517"/>
                <a:pt x="3074126" y="1263426"/>
              </a:cubicBezTo>
              <a:cubicBezTo>
                <a:pt x="3068320" y="1272135"/>
                <a:pt x="3064882" y="1283014"/>
                <a:pt x="3056709" y="1289552"/>
              </a:cubicBezTo>
              <a:cubicBezTo>
                <a:pt x="3049541" y="1295286"/>
                <a:pt x="3038608" y="1293802"/>
                <a:pt x="3030583" y="1298260"/>
              </a:cubicBezTo>
              <a:cubicBezTo>
                <a:pt x="3012284" y="1308426"/>
                <a:pt x="2993132" y="1318292"/>
                <a:pt x="2978331" y="1333094"/>
              </a:cubicBezTo>
              <a:cubicBezTo>
                <a:pt x="2949208" y="1362219"/>
                <a:pt x="2973234" y="1340469"/>
                <a:pt x="2934789" y="1367929"/>
              </a:cubicBezTo>
              <a:cubicBezTo>
                <a:pt x="2888658" y="1400879"/>
                <a:pt x="2916223" y="1388631"/>
                <a:pt x="2873829" y="1402763"/>
              </a:cubicBezTo>
              <a:cubicBezTo>
                <a:pt x="2823146" y="1453443"/>
                <a:pt x="2896212" y="1382658"/>
                <a:pt x="2830286" y="1437597"/>
              </a:cubicBezTo>
              <a:cubicBezTo>
                <a:pt x="2763239" y="1493470"/>
                <a:pt x="2842894" y="1437901"/>
                <a:pt x="2778034" y="1481140"/>
              </a:cubicBezTo>
              <a:cubicBezTo>
                <a:pt x="2749006" y="1524683"/>
                <a:pt x="2769325" y="1501461"/>
                <a:pt x="2708366" y="1542100"/>
              </a:cubicBezTo>
              <a:lnTo>
                <a:pt x="2682240" y="1559517"/>
              </a:lnTo>
              <a:cubicBezTo>
                <a:pt x="2676434" y="1568226"/>
                <a:pt x="2671523" y="1577602"/>
                <a:pt x="2664823" y="1585643"/>
              </a:cubicBezTo>
              <a:cubicBezTo>
                <a:pt x="2640904" y="1614346"/>
                <a:pt x="2640779" y="1609037"/>
                <a:pt x="2612571" y="1629186"/>
              </a:cubicBezTo>
              <a:cubicBezTo>
                <a:pt x="2600760" y="1637622"/>
                <a:pt x="2589628" y="1646989"/>
                <a:pt x="2577737" y="1655312"/>
              </a:cubicBezTo>
              <a:cubicBezTo>
                <a:pt x="2560588" y="1667316"/>
                <a:pt x="2525486" y="1690146"/>
                <a:pt x="2525486" y="1690146"/>
              </a:cubicBezTo>
              <a:cubicBezTo>
                <a:pt x="2486533" y="1748576"/>
                <a:pt x="2532420" y="1691329"/>
                <a:pt x="2481943" y="1724980"/>
              </a:cubicBezTo>
              <a:cubicBezTo>
                <a:pt x="2471695" y="1731812"/>
                <a:pt x="2465278" y="1743222"/>
                <a:pt x="2455817" y="1751106"/>
              </a:cubicBezTo>
              <a:cubicBezTo>
                <a:pt x="2409428" y="1789763"/>
                <a:pt x="2450693" y="1751050"/>
                <a:pt x="2403566" y="1777232"/>
              </a:cubicBezTo>
              <a:cubicBezTo>
                <a:pt x="2313738" y="1827137"/>
                <a:pt x="2384301" y="1801071"/>
                <a:pt x="2325189" y="1820774"/>
              </a:cubicBezTo>
              <a:cubicBezTo>
                <a:pt x="2250324" y="1870686"/>
                <a:pt x="2345040" y="1810850"/>
                <a:pt x="2272937" y="1846900"/>
              </a:cubicBezTo>
              <a:cubicBezTo>
                <a:pt x="2263575" y="1851581"/>
                <a:pt x="2256375" y="1860066"/>
                <a:pt x="2246811" y="1864317"/>
              </a:cubicBezTo>
              <a:cubicBezTo>
                <a:pt x="2230034" y="1871773"/>
                <a:pt x="2211977" y="1875928"/>
                <a:pt x="2194560" y="1881734"/>
              </a:cubicBezTo>
              <a:cubicBezTo>
                <a:pt x="2185851" y="1884637"/>
                <a:pt x="2176072" y="1885351"/>
                <a:pt x="2168434" y="1890443"/>
              </a:cubicBezTo>
              <a:cubicBezTo>
                <a:pt x="2126986" y="1918075"/>
                <a:pt x="2158597" y="1901232"/>
                <a:pt x="2107474" y="1916569"/>
              </a:cubicBezTo>
              <a:cubicBezTo>
                <a:pt x="2089889" y="1921844"/>
                <a:pt x="2073226" y="1930386"/>
                <a:pt x="2055223" y="1933986"/>
              </a:cubicBezTo>
              <a:cubicBezTo>
                <a:pt x="2040709" y="1936889"/>
                <a:pt x="2026280" y="1940261"/>
                <a:pt x="2011680" y="1942694"/>
              </a:cubicBezTo>
              <a:cubicBezTo>
                <a:pt x="1991433" y="1946068"/>
                <a:pt x="1970915" y="1947731"/>
                <a:pt x="1950720" y="1951403"/>
              </a:cubicBezTo>
              <a:cubicBezTo>
                <a:pt x="1938944" y="1953544"/>
                <a:pt x="1927350" y="1956673"/>
                <a:pt x="1915886" y="1960112"/>
              </a:cubicBezTo>
              <a:cubicBezTo>
                <a:pt x="1898301" y="1965388"/>
                <a:pt x="1881051" y="1971723"/>
                <a:pt x="1863634" y="1977529"/>
              </a:cubicBezTo>
              <a:lnTo>
                <a:pt x="1837509" y="1986237"/>
              </a:lnTo>
              <a:lnTo>
                <a:pt x="1811383" y="1994946"/>
              </a:lnTo>
              <a:lnTo>
                <a:pt x="1785257" y="2003654"/>
              </a:lnTo>
              <a:cubicBezTo>
                <a:pt x="1741714" y="2000751"/>
                <a:pt x="1698001" y="1999765"/>
                <a:pt x="1654629" y="1994946"/>
              </a:cubicBezTo>
              <a:cubicBezTo>
                <a:pt x="1645505" y="1993932"/>
                <a:pt x="1637330" y="1988759"/>
                <a:pt x="1628503" y="1986237"/>
              </a:cubicBezTo>
              <a:cubicBezTo>
                <a:pt x="1616995" y="1982949"/>
                <a:pt x="1605133" y="1980968"/>
                <a:pt x="1593669" y="1977529"/>
              </a:cubicBezTo>
              <a:cubicBezTo>
                <a:pt x="1576084" y="1972254"/>
                <a:pt x="1558834" y="1965918"/>
                <a:pt x="1541417" y="1960112"/>
              </a:cubicBezTo>
              <a:lnTo>
                <a:pt x="1515291" y="1951403"/>
              </a:lnTo>
              <a:cubicBezTo>
                <a:pt x="1509485" y="1942694"/>
                <a:pt x="1506750" y="1930824"/>
                <a:pt x="1497874" y="1925277"/>
              </a:cubicBezTo>
              <a:cubicBezTo>
                <a:pt x="1482306" y="1915547"/>
                <a:pt x="1445623" y="1907860"/>
                <a:pt x="1445623" y="1907860"/>
              </a:cubicBezTo>
              <a:cubicBezTo>
                <a:pt x="1439817" y="1899151"/>
                <a:pt x="1436379" y="1888272"/>
                <a:pt x="1428206" y="1881734"/>
              </a:cubicBezTo>
              <a:cubicBezTo>
                <a:pt x="1421038" y="1876000"/>
                <a:pt x="1410291" y="1877131"/>
                <a:pt x="1402080" y="1873026"/>
              </a:cubicBezTo>
              <a:cubicBezTo>
                <a:pt x="1334542" y="1839258"/>
                <a:pt x="1415504" y="1868793"/>
                <a:pt x="1349829" y="1846900"/>
              </a:cubicBezTo>
              <a:cubicBezTo>
                <a:pt x="1295582" y="1792656"/>
                <a:pt x="1374118" y="1865995"/>
                <a:pt x="1306286" y="1820774"/>
              </a:cubicBezTo>
              <a:cubicBezTo>
                <a:pt x="1296039" y="1813942"/>
                <a:pt x="1289621" y="1802533"/>
                <a:pt x="1280160" y="1794649"/>
              </a:cubicBezTo>
              <a:cubicBezTo>
                <a:pt x="1257651" y="1775892"/>
                <a:pt x="1254092" y="1777251"/>
                <a:pt x="1227909" y="1768523"/>
              </a:cubicBezTo>
              <a:cubicBezTo>
                <a:pt x="1211710" y="1752324"/>
                <a:pt x="1206335" y="1744674"/>
                <a:pt x="1184366" y="1733689"/>
              </a:cubicBezTo>
              <a:cubicBezTo>
                <a:pt x="1176155" y="1729584"/>
                <a:pt x="1166949" y="1727883"/>
                <a:pt x="1158240" y="1724980"/>
              </a:cubicBezTo>
              <a:cubicBezTo>
                <a:pt x="1135699" y="1702439"/>
                <a:pt x="1111111" y="1674435"/>
                <a:pt x="1079863" y="1664020"/>
              </a:cubicBezTo>
              <a:lnTo>
                <a:pt x="1053737" y="1655312"/>
              </a:lnTo>
              <a:cubicBezTo>
                <a:pt x="1045028" y="1649506"/>
                <a:pt x="1036973" y="1642575"/>
                <a:pt x="1027611" y="1637894"/>
              </a:cubicBezTo>
              <a:cubicBezTo>
                <a:pt x="1019401" y="1633789"/>
                <a:pt x="1008654" y="1634920"/>
                <a:pt x="1001486" y="1629186"/>
              </a:cubicBezTo>
              <a:cubicBezTo>
                <a:pt x="993313" y="1622648"/>
                <a:pt x="992945" y="1608607"/>
                <a:pt x="984069" y="1603060"/>
              </a:cubicBezTo>
              <a:cubicBezTo>
                <a:pt x="968500" y="1593330"/>
                <a:pt x="947093" y="1595827"/>
                <a:pt x="931817" y="1585643"/>
              </a:cubicBezTo>
              <a:lnTo>
                <a:pt x="879566" y="1550809"/>
              </a:lnTo>
              <a:cubicBezTo>
                <a:pt x="870857" y="1545003"/>
                <a:pt x="863369" y="1536702"/>
                <a:pt x="853440" y="1533392"/>
              </a:cubicBezTo>
              <a:lnTo>
                <a:pt x="827314" y="1524683"/>
              </a:lnTo>
              <a:cubicBezTo>
                <a:pt x="797953" y="1480641"/>
                <a:pt x="825836" y="1510881"/>
                <a:pt x="783771" y="1489849"/>
              </a:cubicBezTo>
              <a:cubicBezTo>
                <a:pt x="774410" y="1485168"/>
                <a:pt x="766834" y="1477444"/>
                <a:pt x="757646" y="1472432"/>
              </a:cubicBezTo>
              <a:cubicBezTo>
                <a:pt x="734852" y="1459999"/>
                <a:pt x="709581" y="1451999"/>
                <a:pt x="687977" y="1437597"/>
              </a:cubicBezTo>
              <a:cubicBezTo>
                <a:pt x="654213" y="1415088"/>
                <a:pt x="671780" y="1423490"/>
                <a:pt x="635726" y="1411472"/>
              </a:cubicBezTo>
              <a:cubicBezTo>
                <a:pt x="601708" y="1377452"/>
                <a:pt x="637402" y="1407955"/>
                <a:pt x="592183" y="1385346"/>
              </a:cubicBezTo>
              <a:cubicBezTo>
                <a:pt x="582821" y="1380665"/>
                <a:pt x="575418" y="1372610"/>
                <a:pt x="566057" y="1367929"/>
              </a:cubicBezTo>
              <a:cubicBezTo>
                <a:pt x="557846" y="1363824"/>
                <a:pt x="548142" y="1363325"/>
                <a:pt x="539931" y="1359220"/>
              </a:cubicBezTo>
              <a:cubicBezTo>
                <a:pt x="530570" y="1354539"/>
                <a:pt x="523370" y="1346054"/>
                <a:pt x="513806" y="1341803"/>
              </a:cubicBezTo>
              <a:cubicBezTo>
                <a:pt x="497029" y="1334347"/>
                <a:pt x="478971" y="1330192"/>
                <a:pt x="461554" y="1324386"/>
              </a:cubicBezTo>
              <a:lnTo>
                <a:pt x="435429" y="1315677"/>
              </a:lnTo>
              <a:lnTo>
                <a:pt x="409303" y="1306969"/>
              </a:lnTo>
              <a:cubicBezTo>
                <a:pt x="367903" y="1279369"/>
                <a:pt x="393104" y="1292860"/>
                <a:pt x="330926" y="1272134"/>
              </a:cubicBezTo>
              <a:lnTo>
                <a:pt x="304800" y="1263426"/>
              </a:lnTo>
              <a:cubicBezTo>
                <a:pt x="267658" y="1238665"/>
                <a:pt x="255202" y="1227240"/>
                <a:pt x="217714" y="1211174"/>
              </a:cubicBezTo>
              <a:cubicBezTo>
                <a:pt x="209277" y="1207558"/>
                <a:pt x="200297" y="1205369"/>
                <a:pt x="191589" y="1202466"/>
              </a:cubicBezTo>
              <a:cubicBezTo>
                <a:pt x="149524" y="1160403"/>
                <a:pt x="202987" y="1211586"/>
                <a:pt x="148046" y="1167632"/>
              </a:cubicBezTo>
              <a:cubicBezTo>
                <a:pt x="141635" y="1162503"/>
                <a:pt x="137198" y="1155140"/>
                <a:pt x="130629" y="1150214"/>
              </a:cubicBezTo>
              <a:cubicBezTo>
                <a:pt x="113883" y="1137654"/>
                <a:pt x="78377" y="1115380"/>
                <a:pt x="78377" y="1115380"/>
              </a:cubicBezTo>
              <a:cubicBezTo>
                <a:pt x="72571" y="1097963"/>
                <a:pt x="71144" y="1078405"/>
                <a:pt x="60960" y="1063129"/>
              </a:cubicBezTo>
              <a:cubicBezTo>
                <a:pt x="55154" y="1054420"/>
                <a:pt x="47794" y="1046567"/>
                <a:pt x="43543" y="1037003"/>
              </a:cubicBezTo>
              <a:cubicBezTo>
                <a:pt x="36087" y="1020226"/>
                <a:pt x="31932" y="1002169"/>
                <a:pt x="26126" y="984752"/>
              </a:cubicBezTo>
              <a:lnTo>
                <a:pt x="17417" y="958626"/>
              </a:lnTo>
              <a:cubicBezTo>
                <a:pt x="7791" y="929748"/>
                <a:pt x="0" y="978945"/>
                <a:pt x="0" y="967334"/>
              </a:cubicBezTo>
              <a:close/>
            </a:path>
          </a:pathLst>
        </a:cu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0.41206</cdr:x>
      <cdr:y>0.59109</cdr:y>
    </cdr:from>
    <cdr:to>
      <cdr:x>0.74445</cdr:x>
      <cdr:y>0.94083</cdr:y>
    </cdr:to>
    <cdr:sp macro="" textlink="">
      <cdr:nvSpPr>
        <cdr:cNvPr id="5" name="Полилиния 4"/>
        <cdr:cNvSpPr/>
      </cdr:nvSpPr>
      <cdr:spPr>
        <a:xfrm xmlns:a="http://schemas.openxmlformats.org/drawingml/2006/main">
          <a:off x="4394564" y="3915048"/>
          <a:ext cx="3544832" cy="2316480"/>
        </a:xfrm>
        <a:custGeom xmlns:a="http://schemas.openxmlformats.org/drawingml/2006/main">
          <a:avLst/>
          <a:gdLst>
            <a:gd name="connsiteX0" fmla="*/ 0 w 3544832"/>
            <a:gd name="connsiteY0" fmla="*/ 1541417 h 2316480"/>
            <a:gd name="connsiteX1" fmla="*/ 26126 w 3544832"/>
            <a:gd name="connsiteY1" fmla="*/ 1375954 h 2316480"/>
            <a:gd name="connsiteX2" fmla="*/ 43543 w 3544832"/>
            <a:gd name="connsiteY2" fmla="*/ 1323703 h 2316480"/>
            <a:gd name="connsiteX3" fmla="*/ 52252 w 3544832"/>
            <a:gd name="connsiteY3" fmla="*/ 1297577 h 2316480"/>
            <a:gd name="connsiteX4" fmla="*/ 69669 w 3544832"/>
            <a:gd name="connsiteY4" fmla="*/ 1271452 h 2316480"/>
            <a:gd name="connsiteX5" fmla="*/ 87086 w 3544832"/>
            <a:gd name="connsiteY5" fmla="*/ 1254034 h 2316480"/>
            <a:gd name="connsiteX6" fmla="*/ 148046 w 3544832"/>
            <a:gd name="connsiteY6" fmla="*/ 1184366 h 2316480"/>
            <a:gd name="connsiteX7" fmla="*/ 200297 w 3544832"/>
            <a:gd name="connsiteY7" fmla="*/ 1114697 h 2316480"/>
            <a:gd name="connsiteX8" fmla="*/ 235132 w 3544832"/>
            <a:gd name="connsiteY8" fmla="*/ 1071154 h 2316480"/>
            <a:gd name="connsiteX9" fmla="*/ 278674 w 3544832"/>
            <a:gd name="connsiteY9" fmla="*/ 992777 h 2316480"/>
            <a:gd name="connsiteX10" fmla="*/ 313509 w 3544832"/>
            <a:gd name="connsiteY10" fmla="*/ 949234 h 2316480"/>
            <a:gd name="connsiteX11" fmla="*/ 339634 w 3544832"/>
            <a:gd name="connsiteY11" fmla="*/ 931817 h 2316480"/>
            <a:gd name="connsiteX12" fmla="*/ 374469 w 3544832"/>
            <a:gd name="connsiteY12" fmla="*/ 888274 h 2316480"/>
            <a:gd name="connsiteX13" fmla="*/ 391886 w 3544832"/>
            <a:gd name="connsiteY13" fmla="*/ 862149 h 2316480"/>
            <a:gd name="connsiteX14" fmla="*/ 418012 w 3544832"/>
            <a:gd name="connsiteY14" fmla="*/ 853440 h 2316480"/>
            <a:gd name="connsiteX15" fmla="*/ 444137 w 3544832"/>
            <a:gd name="connsiteY15" fmla="*/ 836023 h 2316480"/>
            <a:gd name="connsiteX16" fmla="*/ 478972 w 3544832"/>
            <a:gd name="connsiteY16" fmla="*/ 792480 h 2316480"/>
            <a:gd name="connsiteX17" fmla="*/ 557349 w 3544832"/>
            <a:gd name="connsiteY17" fmla="*/ 740229 h 2316480"/>
            <a:gd name="connsiteX18" fmla="*/ 609600 w 3544832"/>
            <a:gd name="connsiteY18" fmla="*/ 705394 h 2316480"/>
            <a:gd name="connsiteX19" fmla="*/ 635726 w 3544832"/>
            <a:gd name="connsiteY19" fmla="*/ 687977 h 2316480"/>
            <a:gd name="connsiteX20" fmla="*/ 661852 w 3544832"/>
            <a:gd name="connsiteY20" fmla="*/ 679269 h 2316480"/>
            <a:gd name="connsiteX21" fmla="*/ 687977 w 3544832"/>
            <a:gd name="connsiteY21" fmla="*/ 661852 h 2316480"/>
            <a:gd name="connsiteX22" fmla="*/ 748937 w 3544832"/>
            <a:gd name="connsiteY22" fmla="*/ 609600 h 2316480"/>
            <a:gd name="connsiteX23" fmla="*/ 775063 w 3544832"/>
            <a:gd name="connsiteY23" fmla="*/ 600892 h 2316480"/>
            <a:gd name="connsiteX24" fmla="*/ 844732 w 3544832"/>
            <a:gd name="connsiteY24" fmla="*/ 548640 h 2316480"/>
            <a:gd name="connsiteX25" fmla="*/ 870857 w 3544832"/>
            <a:gd name="connsiteY25" fmla="*/ 539932 h 2316480"/>
            <a:gd name="connsiteX26" fmla="*/ 931817 w 3544832"/>
            <a:gd name="connsiteY26" fmla="*/ 496389 h 2316480"/>
            <a:gd name="connsiteX27" fmla="*/ 992777 w 3544832"/>
            <a:gd name="connsiteY27" fmla="*/ 487680 h 2316480"/>
            <a:gd name="connsiteX28" fmla="*/ 1036320 w 3544832"/>
            <a:gd name="connsiteY28" fmla="*/ 461554 h 2316480"/>
            <a:gd name="connsiteX29" fmla="*/ 1062446 w 3544832"/>
            <a:gd name="connsiteY29" fmla="*/ 452846 h 2316480"/>
            <a:gd name="connsiteX30" fmla="*/ 1088572 w 3544832"/>
            <a:gd name="connsiteY30" fmla="*/ 426720 h 2316480"/>
            <a:gd name="connsiteX31" fmla="*/ 1105989 w 3544832"/>
            <a:gd name="connsiteY31" fmla="*/ 400594 h 2316480"/>
            <a:gd name="connsiteX32" fmla="*/ 1132114 w 3544832"/>
            <a:gd name="connsiteY32" fmla="*/ 391886 h 2316480"/>
            <a:gd name="connsiteX33" fmla="*/ 1184366 w 3544832"/>
            <a:gd name="connsiteY33" fmla="*/ 287383 h 2316480"/>
            <a:gd name="connsiteX34" fmla="*/ 1219200 w 3544832"/>
            <a:gd name="connsiteY34" fmla="*/ 235132 h 2316480"/>
            <a:gd name="connsiteX35" fmla="*/ 1245326 w 3544832"/>
            <a:gd name="connsiteY35" fmla="*/ 217714 h 2316480"/>
            <a:gd name="connsiteX36" fmla="*/ 1280160 w 3544832"/>
            <a:gd name="connsiteY36" fmla="*/ 174172 h 2316480"/>
            <a:gd name="connsiteX37" fmla="*/ 1341120 w 3544832"/>
            <a:gd name="connsiteY37" fmla="*/ 104503 h 2316480"/>
            <a:gd name="connsiteX38" fmla="*/ 1402080 w 3544832"/>
            <a:gd name="connsiteY38" fmla="*/ 34834 h 2316480"/>
            <a:gd name="connsiteX39" fmla="*/ 1454332 w 3544832"/>
            <a:gd name="connsiteY39" fmla="*/ 0 h 2316480"/>
            <a:gd name="connsiteX40" fmla="*/ 1480457 w 3544832"/>
            <a:gd name="connsiteY40" fmla="*/ 8709 h 2316480"/>
            <a:gd name="connsiteX41" fmla="*/ 1524000 w 3544832"/>
            <a:gd name="connsiteY41" fmla="*/ 17417 h 2316480"/>
            <a:gd name="connsiteX42" fmla="*/ 1550126 w 3544832"/>
            <a:gd name="connsiteY42" fmla="*/ 43543 h 2316480"/>
            <a:gd name="connsiteX43" fmla="*/ 1602377 w 3544832"/>
            <a:gd name="connsiteY43" fmla="*/ 78377 h 2316480"/>
            <a:gd name="connsiteX44" fmla="*/ 1619794 w 3544832"/>
            <a:gd name="connsiteY44" fmla="*/ 104503 h 2316480"/>
            <a:gd name="connsiteX45" fmla="*/ 1637212 w 3544832"/>
            <a:gd name="connsiteY45" fmla="*/ 121920 h 2316480"/>
            <a:gd name="connsiteX46" fmla="*/ 1672046 w 3544832"/>
            <a:gd name="connsiteY46" fmla="*/ 174172 h 2316480"/>
            <a:gd name="connsiteX47" fmla="*/ 1689463 w 3544832"/>
            <a:gd name="connsiteY47" fmla="*/ 200297 h 2316480"/>
            <a:gd name="connsiteX48" fmla="*/ 1715589 w 3544832"/>
            <a:gd name="connsiteY48" fmla="*/ 252549 h 2316480"/>
            <a:gd name="connsiteX49" fmla="*/ 1741714 w 3544832"/>
            <a:gd name="connsiteY49" fmla="*/ 330926 h 2316480"/>
            <a:gd name="connsiteX50" fmla="*/ 1750423 w 3544832"/>
            <a:gd name="connsiteY50" fmla="*/ 357052 h 2316480"/>
            <a:gd name="connsiteX51" fmla="*/ 1759132 w 3544832"/>
            <a:gd name="connsiteY51" fmla="*/ 383177 h 2316480"/>
            <a:gd name="connsiteX52" fmla="*/ 1776549 w 3544832"/>
            <a:gd name="connsiteY52" fmla="*/ 452846 h 2316480"/>
            <a:gd name="connsiteX53" fmla="*/ 1793966 w 3544832"/>
            <a:gd name="connsiteY53" fmla="*/ 566057 h 2316480"/>
            <a:gd name="connsiteX54" fmla="*/ 1811383 w 3544832"/>
            <a:gd name="connsiteY54" fmla="*/ 618309 h 2316480"/>
            <a:gd name="connsiteX55" fmla="*/ 1820092 w 3544832"/>
            <a:gd name="connsiteY55" fmla="*/ 644434 h 2316480"/>
            <a:gd name="connsiteX56" fmla="*/ 1828800 w 3544832"/>
            <a:gd name="connsiteY56" fmla="*/ 679269 h 2316480"/>
            <a:gd name="connsiteX57" fmla="*/ 1837509 w 3544832"/>
            <a:gd name="connsiteY57" fmla="*/ 722812 h 2316480"/>
            <a:gd name="connsiteX58" fmla="*/ 1846217 w 3544832"/>
            <a:gd name="connsiteY58" fmla="*/ 748937 h 2316480"/>
            <a:gd name="connsiteX59" fmla="*/ 1854926 w 3544832"/>
            <a:gd name="connsiteY59" fmla="*/ 783772 h 2316480"/>
            <a:gd name="connsiteX60" fmla="*/ 1872343 w 3544832"/>
            <a:gd name="connsiteY60" fmla="*/ 862149 h 2316480"/>
            <a:gd name="connsiteX61" fmla="*/ 1889760 w 3544832"/>
            <a:gd name="connsiteY61" fmla="*/ 914400 h 2316480"/>
            <a:gd name="connsiteX62" fmla="*/ 1907177 w 3544832"/>
            <a:gd name="connsiteY62" fmla="*/ 966652 h 2316480"/>
            <a:gd name="connsiteX63" fmla="*/ 1915886 w 3544832"/>
            <a:gd name="connsiteY63" fmla="*/ 992777 h 2316480"/>
            <a:gd name="connsiteX64" fmla="*/ 1924594 w 3544832"/>
            <a:gd name="connsiteY64" fmla="*/ 1018903 h 2316480"/>
            <a:gd name="connsiteX65" fmla="*/ 1994263 w 3544832"/>
            <a:gd name="connsiteY65" fmla="*/ 1079863 h 2316480"/>
            <a:gd name="connsiteX66" fmla="*/ 2011680 w 3544832"/>
            <a:gd name="connsiteY66" fmla="*/ 1105989 h 2316480"/>
            <a:gd name="connsiteX67" fmla="*/ 2037806 w 3544832"/>
            <a:gd name="connsiteY67" fmla="*/ 1114697 h 2316480"/>
            <a:gd name="connsiteX68" fmla="*/ 2072640 w 3544832"/>
            <a:gd name="connsiteY68" fmla="*/ 1140823 h 2316480"/>
            <a:gd name="connsiteX69" fmla="*/ 2098766 w 3544832"/>
            <a:gd name="connsiteY69" fmla="*/ 1166949 h 2316480"/>
            <a:gd name="connsiteX70" fmla="*/ 2116183 w 3544832"/>
            <a:gd name="connsiteY70" fmla="*/ 1193074 h 2316480"/>
            <a:gd name="connsiteX71" fmla="*/ 2142309 w 3544832"/>
            <a:gd name="connsiteY71" fmla="*/ 1201783 h 2316480"/>
            <a:gd name="connsiteX72" fmla="*/ 2168434 w 3544832"/>
            <a:gd name="connsiteY72" fmla="*/ 1219200 h 2316480"/>
            <a:gd name="connsiteX73" fmla="*/ 2185852 w 3544832"/>
            <a:gd name="connsiteY73" fmla="*/ 1236617 h 2316480"/>
            <a:gd name="connsiteX74" fmla="*/ 2211977 w 3544832"/>
            <a:gd name="connsiteY74" fmla="*/ 1245326 h 2316480"/>
            <a:gd name="connsiteX75" fmla="*/ 2246812 w 3544832"/>
            <a:gd name="connsiteY75" fmla="*/ 1262743 h 2316480"/>
            <a:gd name="connsiteX76" fmla="*/ 2342606 w 3544832"/>
            <a:gd name="connsiteY76" fmla="*/ 1323703 h 2316480"/>
            <a:gd name="connsiteX77" fmla="*/ 2368732 w 3544832"/>
            <a:gd name="connsiteY77" fmla="*/ 1341120 h 2316480"/>
            <a:gd name="connsiteX78" fmla="*/ 2394857 w 3544832"/>
            <a:gd name="connsiteY78" fmla="*/ 1367246 h 2316480"/>
            <a:gd name="connsiteX79" fmla="*/ 2420983 w 3544832"/>
            <a:gd name="connsiteY79" fmla="*/ 1375954 h 2316480"/>
            <a:gd name="connsiteX80" fmla="*/ 2508069 w 3544832"/>
            <a:gd name="connsiteY80" fmla="*/ 1445623 h 2316480"/>
            <a:gd name="connsiteX81" fmla="*/ 2560320 w 3544832"/>
            <a:gd name="connsiteY81" fmla="*/ 1480457 h 2316480"/>
            <a:gd name="connsiteX82" fmla="*/ 2586446 w 3544832"/>
            <a:gd name="connsiteY82" fmla="*/ 1506583 h 2316480"/>
            <a:gd name="connsiteX83" fmla="*/ 2682240 w 3544832"/>
            <a:gd name="connsiteY83" fmla="*/ 1541417 h 2316480"/>
            <a:gd name="connsiteX84" fmla="*/ 2708366 w 3544832"/>
            <a:gd name="connsiteY84" fmla="*/ 1550126 h 2316480"/>
            <a:gd name="connsiteX85" fmla="*/ 2795452 w 3544832"/>
            <a:gd name="connsiteY85" fmla="*/ 1584960 h 2316480"/>
            <a:gd name="connsiteX86" fmla="*/ 2873829 w 3544832"/>
            <a:gd name="connsiteY86" fmla="*/ 1593669 h 2316480"/>
            <a:gd name="connsiteX87" fmla="*/ 2917372 w 3544832"/>
            <a:gd name="connsiteY87" fmla="*/ 1611086 h 2316480"/>
            <a:gd name="connsiteX88" fmla="*/ 3056709 w 3544832"/>
            <a:gd name="connsiteY88" fmla="*/ 1628503 h 2316480"/>
            <a:gd name="connsiteX89" fmla="*/ 3126377 w 3544832"/>
            <a:gd name="connsiteY89" fmla="*/ 1645920 h 2316480"/>
            <a:gd name="connsiteX90" fmla="*/ 3161212 w 3544832"/>
            <a:gd name="connsiteY90" fmla="*/ 1654629 h 2316480"/>
            <a:gd name="connsiteX91" fmla="*/ 3204754 w 3544832"/>
            <a:gd name="connsiteY91" fmla="*/ 1663337 h 2316480"/>
            <a:gd name="connsiteX92" fmla="*/ 3248297 w 3544832"/>
            <a:gd name="connsiteY92" fmla="*/ 1680754 h 2316480"/>
            <a:gd name="connsiteX93" fmla="*/ 3309257 w 3544832"/>
            <a:gd name="connsiteY93" fmla="*/ 1698172 h 2316480"/>
            <a:gd name="connsiteX94" fmla="*/ 3335383 w 3544832"/>
            <a:gd name="connsiteY94" fmla="*/ 1715589 h 2316480"/>
            <a:gd name="connsiteX95" fmla="*/ 3396343 w 3544832"/>
            <a:gd name="connsiteY95" fmla="*/ 1733006 h 2316480"/>
            <a:gd name="connsiteX96" fmla="*/ 3422469 w 3544832"/>
            <a:gd name="connsiteY96" fmla="*/ 1750423 h 2316480"/>
            <a:gd name="connsiteX97" fmla="*/ 3448594 w 3544832"/>
            <a:gd name="connsiteY97" fmla="*/ 1759132 h 2316480"/>
            <a:gd name="connsiteX98" fmla="*/ 3492137 w 3544832"/>
            <a:gd name="connsiteY98" fmla="*/ 1776549 h 2316480"/>
            <a:gd name="connsiteX99" fmla="*/ 3518263 w 3544832"/>
            <a:gd name="connsiteY99" fmla="*/ 1793966 h 2316480"/>
            <a:gd name="connsiteX100" fmla="*/ 3535680 w 3544832"/>
            <a:gd name="connsiteY100" fmla="*/ 1820092 h 2316480"/>
            <a:gd name="connsiteX101" fmla="*/ 3535680 w 3544832"/>
            <a:gd name="connsiteY101" fmla="*/ 1959429 h 2316480"/>
            <a:gd name="connsiteX102" fmla="*/ 3474720 w 3544832"/>
            <a:gd name="connsiteY102" fmla="*/ 1985554 h 2316480"/>
            <a:gd name="connsiteX103" fmla="*/ 3457303 w 3544832"/>
            <a:gd name="connsiteY103" fmla="*/ 2002972 h 2316480"/>
            <a:gd name="connsiteX104" fmla="*/ 3387634 w 3544832"/>
            <a:gd name="connsiteY104" fmla="*/ 2020389 h 2316480"/>
            <a:gd name="connsiteX105" fmla="*/ 3326674 w 3544832"/>
            <a:gd name="connsiteY105" fmla="*/ 2055223 h 2316480"/>
            <a:gd name="connsiteX106" fmla="*/ 3300549 w 3544832"/>
            <a:gd name="connsiteY106" fmla="*/ 2072640 h 2316480"/>
            <a:gd name="connsiteX107" fmla="*/ 3265714 w 3544832"/>
            <a:gd name="connsiteY107" fmla="*/ 2081349 h 2316480"/>
            <a:gd name="connsiteX108" fmla="*/ 3187337 w 3544832"/>
            <a:gd name="connsiteY108" fmla="*/ 2124892 h 2316480"/>
            <a:gd name="connsiteX109" fmla="*/ 3152503 w 3544832"/>
            <a:gd name="connsiteY109" fmla="*/ 2133600 h 2316480"/>
            <a:gd name="connsiteX110" fmla="*/ 3074126 w 3544832"/>
            <a:gd name="connsiteY110" fmla="*/ 2168434 h 2316480"/>
            <a:gd name="connsiteX111" fmla="*/ 3013166 w 3544832"/>
            <a:gd name="connsiteY111" fmla="*/ 2194560 h 2316480"/>
            <a:gd name="connsiteX112" fmla="*/ 2978332 w 3544832"/>
            <a:gd name="connsiteY112" fmla="*/ 2211977 h 2316480"/>
            <a:gd name="connsiteX113" fmla="*/ 2934789 w 3544832"/>
            <a:gd name="connsiteY113" fmla="*/ 2220686 h 2316480"/>
            <a:gd name="connsiteX114" fmla="*/ 2908663 w 3544832"/>
            <a:gd name="connsiteY114" fmla="*/ 2229394 h 2316480"/>
            <a:gd name="connsiteX115" fmla="*/ 2865120 w 3544832"/>
            <a:gd name="connsiteY115" fmla="*/ 2238103 h 2316480"/>
            <a:gd name="connsiteX116" fmla="*/ 2830286 w 3544832"/>
            <a:gd name="connsiteY116" fmla="*/ 2255520 h 2316480"/>
            <a:gd name="connsiteX117" fmla="*/ 2778034 w 3544832"/>
            <a:gd name="connsiteY117" fmla="*/ 2272937 h 2316480"/>
            <a:gd name="connsiteX118" fmla="*/ 2751909 w 3544832"/>
            <a:gd name="connsiteY118" fmla="*/ 2281646 h 2316480"/>
            <a:gd name="connsiteX119" fmla="*/ 2725783 w 3544832"/>
            <a:gd name="connsiteY119" fmla="*/ 2290354 h 2316480"/>
            <a:gd name="connsiteX120" fmla="*/ 2699657 w 3544832"/>
            <a:gd name="connsiteY120" fmla="*/ 2299063 h 2316480"/>
            <a:gd name="connsiteX121" fmla="*/ 2656114 w 3544832"/>
            <a:gd name="connsiteY121" fmla="*/ 2307772 h 2316480"/>
            <a:gd name="connsiteX122" fmla="*/ 2560320 w 3544832"/>
            <a:gd name="connsiteY122" fmla="*/ 2316480 h 2316480"/>
            <a:gd name="connsiteX123" fmla="*/ 2177143 w 3544832"/>
            <a:gd name="connsiteY123" fmla="*/ 2307772 h 2316480"/>
            <a:gd name="connsiteX124" fmla="*/ 2098766 w 3544832"/>
            <a:gd name="connsiteY124" fmla="*/ 2246812 h 2316480"/>
            <a:gd name="connsiteX125" fmla="*/ 2072640 w 3544832"/>
            <a:gd name="connsiteY125" fmla="*/ 2238103 h 2316480"/>
            <a:gd name="connsiteX126" fmla="*/ 2020389 w 3544832"/>
            <a:gd name="connsiteY126" fmla="*/ 2194560 h 2316480"/>
            <a:gd name="connsiteX127" fmla="*/ 1968137 w 3544832"/>
            <a:gd name="connsiteY127" fmla="*/ 2159726 h 2316480"/>
            <a:gd name="connsiteX128" fmla="*/ 1942012 w 3544832"/>
            <a:gd name="connsiteY128" fmla="*/ 2142309 h 2316480"/>
            <a:gd name="connsiteX129" fmla="*/ 1889760 w 3544832"/>
            <a:gd name="connsiteY129" fmla="*/ 2098766 h 2316480"/>
            <a:gd name="connsiteX130" fmla="*/ 1854926 w 3544832"/>
            <a:gd name="connsiteY130" fmla="*/ 2081349 h 2316480"/>
            <a:gd name="connsiteX131" fmla="*/ 1828800 w 3544832"/>
            <a:gd name="connsiteY131" fmla="*/ 2063932 h 2316480"/>
            <a:gd name="connsiteX132" fmla="*/ 1793966 w 3544832"/>
            <a:gd name="connsiteY132" fmla="*/ 2046514 h 2316480"/>
            <a:gd name="connsiteX133" fmla="*/ 1767840 w 3544832"/>
            <a:gd name="connsiteY133" fmla="*/ 2020389 h 2316480"/>
            <a:gd name="connsiteX134" fmla="*/ 1733006 w 3544832"/>
            <a:gd name="connsiteY134" fmla="*/ 1994263 h 2316480"/>
            <a:gd name="connsiteX135" fmla="*/ 1680754 w 3544832"/>
            <a:gd name="connsiteY135" fmla="*/ 1959429 h 2316480"/>
            <a:gd name="connsiteX136" fmla="*/ 1611086 w 3544832"/>
            <a:gd name="connsiteY136" fmla="*/ 1907177 h 2316480"/>
            <a:gd name="connsiteX137" fmla="*/ 1567543 w 3544832"/>
            <a:gd name="connsiteY137" fmla="*/ 1863634 h 2316480"/>
            <a:gd name="connsiteX138" fmla="*/ 1515292 w 3544832"/>
            <a:gd name="connsiteY138" fmla="*/ 1811383 h 2316480"/>
            <a:gd name="connsiteX139" fmla="*/ 1463040 w 3544832"/>
            <a:gd name="connsiteY139" fmla="*/ 1776549 h 2316480"/>
            <a:gd name="connsiteX140" fmla="*/ 1436914 w 3544832"/>
            <a:gd name="connsiteY140" fmla="*/ 1759132 h 2316480"/>
            <a:gd name="connsiteX141" fmla="*/ 1393372 w 3544832"/>
            <a:gd name="connsiteY141" fmla="*/ 1724297 h 2316480"/>
            <a:gd name="connsiteX142" fmla="*/ 1375954 w 3544832"/>
            <a:gd name="connsiteY142" fmla="*/ 1706880 h 2316480"/>
            <a:gd name="connsiteX143" fmla="*/ 1349829 w 3544832"/>
            <a:gd name="connsiteY143" fmla="*/ 1698172 h 2316480"/>
            <a:gd name="connsiteX144" fmla="*/ 1288869 w 3544832"/>
            <a:gd name="connsiteY144" fmla="*/ 1654629 h 2316480"/>
            <a:gd name="connsiteX145" fmla="*/ 1227909 w 3544832"/>
            <a:gd name="connsiteY145" fmla="*/ 1619794 h 2316480"/>
            <a:gd name="connsiteX146" fmla="*/ 1201783 w 3544832"/>
            <a:gd name="connsiteY146" fmla="*/ 1611086 h 2316480"/>
            <a:gd name="connsiteX147" fmla="*/ 1166949 w 3544832"/>
            <a:gd name="connsiteY147" fmla="*/ 1584960 h 2316480"/>
            <a:gd name="connsiteX148" fmla="*/ 1114697 w 3544832"/>
            <a:gd name="connsiteY148" fmla="*/ 1567543 h 2316480"/>
            <a:gd name="connsiteX149" fmla="*/ 1062446 w 3544832"/>
            <a:gd name="connsiteY149" fmla="*/ 1550126 h 2316480"/>
            <a:gd name="connsiteX150" fmla="*/ 1027612 w 3544832"/>
            <a:gd name="connsiteY150" fmla="*/ 1541417 h 2316480"/>
            <a:gd name="connsiteX151" fmla="*/ 975360 w 3544832"/>
            <a:gd name="connsiteY151" fmla="*/ 1524000 h 2316480"/>
            <a:gd name="connsiteX152" fmla="*/ 409303 w 3544832"/>
            <a:gd name="connsiteY152" fmla="*/ 1532709 h 2316480"/>
            <a:gd name="connsiteX153" fmla="*/ 313509 w 3544832"/>
            <a:gd name="connsiteY153" fmla="*/ 1541417 h 2316480"/>
            <a:gd name="connsiteX154" fmla="*/ 278674 w 3544832"/>
            <a:gd name="connsiteY154" fmla="*/ 1550126 h 2316480"/>
            <a:gd name="connsiteX155" fmla="*/ 226423 w 3544832"/>
            <a:gd name="connsiteY155" fmla="*/ 1558834 h 2316480"/>
            <a:gd name="connsiteX156" fmla="*/ 95794 w 3544832"/>
            <a:gd name="connsiteY156" fmla="*/ 1558834 h 2316480"/>
            <a:gd name="connsiteX157" fmla="*/ 0 w 3544832"/>
            <a:gd name="connsiteY157" fmla="*/ 1541417 h 2316480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  <a:cxn ang="0">
              <a:pos x="connsiteX75" y="connsiteY75"/>
            </a:cxn>
            <a:cxn ang="0">
              <a:pos x="connsiteX76" y="connsiteY76"/>
            </a:cxn>
            <a:cxn ang="0">
              <a:pos x="connsiteX77" y="connsiteY77"/>
            </a:cxn>
            <a:cxn ang="0">
              <a:pos x="connsiteX78" y="connsiteY78"/>
            </a:cxn>
            <a:cxn ang="0">
              <a:pos x="connsiteX79" y="connsiteY79"/>
            </a:cxn>
            <a:cxn ang="0">
              <a:pos x="connsiteX80" y="connsiteY80"/>
            </a:cxn>
            <a:cxn ang="0">
              <a:pos x="connsiteX81" y="connsiteY81"/>
            </a:cxn>
            <a:cxn ang="0">
              <a:pos x="connsiteX82" y="connsiteY82"/>
            </a:cxn>
            <a:cxn ang="0">
              <a:pos x="connsiteX83" y="connsiteY83"/>
            </a:cxn>
            <a:cxn ang="0">
              <a:pos x="connsiteX84" y="connsiteY84"/>
            </a:cxn>
            <a:cxn ang="0">
              <a:pos x="connsiteX85" y="connsiteY85"/>
            </a:cxn>
            <a:cxn ang="0">
              <a:pos x="connsiteX86" y="connsiteY86"/>
            </a:cxn>
            <a:cxn ang="0">
              <a:pos x="connsiteX87" y="connsiteY87"/>
            </a:cxn>
            <a:cxn ang="0">
              <a:pos x="connsiteX88" y="connsiteY88"/>
            </a:cxn>
            <a:cxn ang="0">
              <a:pos x="connsiteX89" y="connsiteY89"/>
            </a:cxn>
            <a:cxn ang="0">
              <a:pos x="connsiteX90" y="connsiteY90"/>
            </a:cxn>
            <a:cxn ang="0">
              <a:pos x="connsiteX91" y="connsiteY91"/>
            </a:cxn>
            <a:cxn ang="0">
              <a:pos x="connsiteX92" y="connsiteY92"/>
            </a:cxn>
            <a:cxn ang="0">
              <a:pos x="connsiteX93" y="connsiteY93"/>
            </a:cxn>
            <a:cxn ang="0">
              <a:pos x="connsiteX94" y="connsiteY94"/>
            </a:cxn>
            <a:cxn ang="0">
              <a:pos x="connsiteX95" y="connsiteY95"/>
            </a:cxn>
            <a:cxn ang="0">
              <a:pos x="connsiteX96" y="connsiteY96"/>
            </a:cxn>
            <a:cxn ang="0">
              <a:pos x="connsiteX97" y="connsiteY97"/>
            </a:cxn>
            <a:cxn ang="0">
              <a:pos x="connsiteX98" y="connsiteY98"/>
            </a:cxn>
            <a:cxn ang="0">
              <a:pos x="connsiteX99" y="connsiteY99"/>
            </a:cxn>
            <a:cxn ang="0">
              <a:pos x="connsiteX100" y="connsiteY100"/>
            </a:cxn>
            <a:cxn ang="0">
              <a:pos x="connsiteX101" y="connsiteY101"/>
            </a:cxn>
            <a:cxn ang="0">
              <a:pos x="connsiteX102" y="connsiteY102"/>
            </a:cxn>
            <a:cxn ang="0">
              <a:pos x="connsiteX103" y="connsiteY103"/>
            </a:cxn>
            <a:cxn ang="0">
              <a:pos x="connsiteX104" y="connsiteY104"/>
            </a:cxn>
            <a:cxn ang="0">
              <a:pos x="connsiteX105" y="connsiteY105"/>
            </a:cxn>
            <a:cxn ang="0">
              <a:pos x="connsiteX106" y="connsiteY106"/>
            </a:cxn>
            <a:cxn ang="0">
              <a:pos x="connsiteX107" y="connsiteY107"/>
            </a:cxn>
            <a:cxn ang="0">
              <a:pos x="connsiteX108" y="connsiteY108"/>
            </a:cxn>
            <a:cxn ang="0">
              <a:pos x="connsiteX109" y="connsiteY109"/>
            </a:cxn>
            <a:cxn ang="0">
              <a:pos x="connsiteX110" y="connsiteY110"/>
            </a:cxn>
            <a:cxn ang="0">
              <a:pos x="connsiteX111" y="connsiteY111"/>
            </a:cxn>
            <a:cxn ang="0">
              <a:pos x="connsiteX112" y="connsiteY112"/>
            </a:cxn>
            <a:cxn ang="0">
              <a:pos x="connsiteX113" y="connsiteY113"/>
            </a:cxn>
            <a:cxn ang="0">
              <a:pos x="connsiteX114" y="connsiteY114"/>
            </a:cxn>
            <a:cxn ang="0">
              <a:pos x="connsiteX115" y="connsiteY115"/>
            </a:cxn>
            <a:cxn ang="0">
              <a:pos x="connsiteX116" y="connsiteY116"/>
            </a:cxn>
            <a:cxn ang="0">
              <a:pos x="connsiteX117" y="connsiteY117"/>
            </a:cxn>
            <a:cxn ang="0">
              <a:pos x="connsiteX118" y="connsiteY118"/>
            </a:cxn>
            <a:cxn ang="0">
              <a:pos x="connsiteX119" y="connsiteY119"/>
            </a:cxn>
            <a:cxn ang="0">
              <a:pos x="connsiteX120" y="connsiteY120"/>
            </a:cxn>
            <a:cxn ang="0">
              <a:pos x="connsiteX121" y="connsiteY121"/>
            </a:cxn>
            <a:cxn ang="0">
              <a:pos x="connsiteX122" y="connsiteY122"/>
            </a:cxn>
            <a:cxn ang="0">
              <a:pos x="connsiteX123" y="connsiteY123"/>
            </a:cxn>
            <a:cxn ang="0">
              <a:pos x="connsiteX124" y="connsiteY124"/>
            </a:cxn>
            <a:cxn ang="0">
              <a:pos x="connsiteX125" y="connsiteY125"/>
            </a:cxn>
            <a:cxn ang="0">
              <a:pos x="connsiteX126" y="connsiteY126"/>
            </a:cxn>
            <a:cxn ang="0">
              <a:pos x="connsiteX127" y="connsiteY127"/>
            </a:cxn>
            <a:cxn ang="0">
              <a:pos x="connsiteX128" y="connsiteY128"/>
            </a:cxn>
            <a:cxn ang="0">
              <a:pos x="connsiteX129" y="connsiteY129"/>
            </a:cxn>
            <a:cxn ang="0">
              <a:pos x="connsiteX130" y="connsiteY130"/>
            </a:cxn>
            <a:cxn ang="0">
              <a:pos x="connsiteX131" y="connsiteY131"/>
            </a:cxn>
            <a:cxn ang="0">
              <a:pos x="connsiteX132" y="connsiteY132"/>
            </a:cxn>
            <a:cxn ang="0">
              <a:pos x="connsiteX133" y="connsiteY133"/>
            </a:cxn>
            <a:cxn ang="0">
              <a:pos x="connsiteX134" y="connsiteY134"/>
            </a:cxn>
            <a:cxn ang="0">
              <a:pos x="connsiteX135" y="connsiteY135"/>
            </a:cxn>
            <a:cxn ang="0">
              <a:pos x="connsiteX136" y="connsiteY136"/>
            </a:cxn>
            <a:cxn ang="0">
              <a:pos x="connsiteX137" y="connsiteY137"/>
            </a:cxn>
            <a:cxn ang="0">
              <a:pos x="connsiteX138" y="connsiteY138"/>
            </a:cxn>
            <a:cxn ang="0">
              <a:pos x="connsiteX139" y="connsiteY139"/>
            </a:cxn>
            <a:cxn ang="0">
              <a:pos x="connsiteX140" y="connsiteY140"/>
            </a:cxn>
            <a:cxn ang="0">
              <a:pos x="connsiteX141" y="connsiteY141"/>
            </a:cxn>
            <a:cxn ang="0">
              <a:pos x="connsiteX142" y="connsiteY142"/>
            </a:cxn>
            <a:cxn ang="0">
              <a:pos x="connsiteX143" y="connsiteY143"/>
            </a:cxn>
            <a:cxn ang="0">
              <a:pos x="connsiteX144" y="connsiteY144"/>
            </a:cxn>
            <a:cxn ang="0">
              <a:pos x="connsiteX145" y="connsiteY145"/>
            </a:cxn>
            <a:cxn ang="0">
              <a:pos x="connsiteX146" y="connsiteY146"/>
            </a:cxn>
            <a:cxn ang="0">
              <a:pos x="connsiteX147" y="connsiteY147"/>
            </a:cxn>
            <a:cxn ang="0">
              <a:pos x="connsiteX148" y="connsiteY148"/>
            </a:cxn>
            <a:cxn ang="0">
              <a:pos x="connsiteX149" y="connsiteY149"/>
            </a:cxn>
            <a:cxn ang="0">
              <a:pos x="connsiteX150" y="connsiteY150"/>
            </a:cxn>
            <a:cxn ang="0">
              <a:pos x="connsiteX151" y="connsiteY151"/>
            </a:cxn>
            <a:cxn ang="0">
              <a:pos x="connsiteX152" y="connsiteY152"/>
            </a:cxn>
            <a:cxn ang="0">
              <a:pos x="connsiteX153" y="connsiteY153"/>
            </a:cxn>
            <a:cxn ang="0">
              <a:pos x="connsiteX154" y="connsiteY154"/>
            </a:cxn>
            <a:cxn ang="0">
              <a:pos x="connsiteX155" y="connsiteY155"/>
            </a:cxn>
            <a:cxn ang="0">
              <a:pos x="connsiteX156" y="connsiteY156"/>
            </a:cxn>
            <a:cxn ang="0">
              <a:pos x="connsiteX157" y="connsiteY157"/>
            </a:cxn>
          </a:cxnLst>
          <a:rect l="l" t="t" r="r" b="b"/>
          <a:pathLst>
            <a:path w="3544832" h="2316480">
              <a:moveTo>
                <a:pt x="0" y="1541417"/>
              </a:moveTo>
              <a:cubicBezTo>
                <a:pt x="6658" y="1468186"/>
                <a:pt x="4082" y="1442085"/>
                <a:pt x="26126" y="1375954"/>
              </a:cubicBezTo>
              <a:lnTo>
                <a:pt x="43543" y="1323703"/>
              </a:lnTo>
              <a:cubicBezTo>
                <a:pt x="46446" y="1314994"/>
                <a:pt x="47160" y="1305215"/>
                <a:pt x="52252" y="1297577"/>
              </a:cubicBezTo>
              <a:cubicBezTo>
                <a:pt x="58058" y="1288869"/>
                <a:pt x="63131" y="1279625"/>
                <a:pt x="69669" y="1271452"/>
              </a:cubicBezTo>
              <a:cubicBezTo>
                <a:pt x="74798" y="1265041"/>
                <a:pt x="82160" y="1260603"/>
                <a:pt x="87086" y="1254034"/>
              </a:cubicBezTo>
              <a:cubicBezTo>
                <a:pt x="137884" y="1186302"/>
                <a:pt x="99424" y="1216780"/>
                <a:pt x="148046" y="1184366"/>
              </a:cubicBezTo>
              <a:cubicBezTo>
                <a:pt x="170701" y="1116394"/>
                <a:pt x="133589" y="1214757"/>
                <a:pt x="200297" y="1114697"/>
              </a:cubicBezTo>
              <a:cubicBezTo>
                <a:pt x="222269" y="1081740"/>
                <a:pt x="210313" y="1095973"/>
                <a:pt x="235132" y="1071154"/>
              </a:cubicBezTo>
              <a:cubicBezTo>
                <a:pt x="250459" y="1025172"/>
                <a:pt x="238750" y="1052663"/>
                <a:pt x="278674" y="992777"/>
              </a:cubicBezTo>
              <a:cubicBezTo>
                <a:pt x="291603" y="973384"/>
                <a:pt x="295786" y="963413"/>
                <a:pt x="313509" y="949234"/>
              </a:cubicBezTo>
              <a:cubicBezTo>
                <a:pt x="321682" y="942696"/>
                <a:pt x="330926" y="937623"/>
                <a:pt x="339634" y="931817"/>
              </a:cubicBezTo>
              <a:cubicBezTo>
                <a:pt x="356589" y="880957"/>
                <a:pt x="335078" y="927665"/>
                <a:pt x="374469" y="888274"/>
              </a:cubicBezTo>
              <a:cubicBezTo>
                <a:pt x="381870" y="880873"/>
                <a:pt x="383713" y="868687"/>
                <a:pt x="391886" y="862149"/>
              </a:cubicBezTo>
              <a:cubicBezTo>
                <a:pt x="399054" y="856414"/>
                <a:pt x="409801" y="857545"/>
                <a:pt x="418012" y="853440"/>
              </a:cubicBezTo>
              <a:cubicBezTo>
                <a:pt x="427373" y="848759"/>
                <a:pt x="435429" y="841829"/>
                <a:pt x="444137" y="836023"/>
              </a:cubicBezTo>
              <a:cubicBezTo>
                <a:pt x="455565" y="818881"/>
                <a:pt x="462424" y="804891"/>
                <a:pt x="478972" y="792480"/>
              </a:cubicBezTo>
              <a:cubicBezTo>
                <a:pt x="478985" y="792470"/>
                <a:pt x="544279" y="748942"/>
                <a:pt x="557349" y="740229"/>
              </a:cubicBezTo>
              <a:lnTo>
                <a:pt x="609600" y="705394"/>
              </a:lnTo>
              <a:cubicBezTo>
                <a:pt x="618309" y="699588"/>
                <a:pt x="625797" y="691287"/>
                <a:pt x="635726" y="687977"/>
              </a:cubicBezTo>
              <a:lnTo>
                <a:pt x="661852" y="679269"/>
              </a:lnTo>
              <a:cubicBezTo>
                <a:pt x="670560" y="673463"/>
                <a:pt x="680031" y="668663"/>
                <a:pt x="687977" y="661852"/>
              </a:cubicBezTo>
              <a:cubicBezTo>
                <a:pt x="717970" y="636144"/>
                <a:pt x="716952" y="625592"/>
                <a:pt x="748937" y="609600"/>
              </a:cubicBezTo>
              <a:cubicBezTo>
                <a:pt x="757148" y="605495"/>
                <a:pt x="766354" y="603795"/>
                <a:pt x="775063" y="600892"/>
              </a:cubicBezTo>
              <a:cubicBezTo>
                <a:pt x="795695" y="580259"/>
                <a:pt x="815187" y="558488"/>
                <a:pt x="844732" y="548640"/>
              </a:cubicBezTo>
              <a:lnTo>
                <a:pt x="870857" y="539932"/>
              </a:lnTo>
              <a:cubicBezTo>
                <a:pt x="899750" y="511039"/>
                <a:pt x="897063" y="503340"/>
                <a:pt x="931817" y="496389"/>
              </a:cubicBezTo>
              <a:cubicBezTo>
                <a:pt x="951945" y="492363"/>
                <a:pt x="972457" y="490583"/>
                <a:pt x="992777" y="487680"/>
              </a:cubicBezTo>
              <a:cubicBezTo>
                <a:pt x="1066787" y="463012"/>
                <a:pt x="976550" y="497416"/>
                <a:pt x="1036320" y="461554"/>
              </a:cubicBezTo>
              <a:cubicBezTo>
                <a:pt x="1044191" y="456831"/>
                <a:pt x="1053737" y="455749"/>
                <a:pt x="1062446" y="452846"/>
              </a:cubicBezTo>
              <a:cubicBezTo>
                <a:pt x="1071155" y="444137"/>
                <a:pt x="1080688" y="436181"/>
                <a:pt x="1088572" y="426720"/>
              </a:cubicBezTo>
              <a:cubicBezTo>
                <a:pt x="1095272" y="418679"/>
                <a:pt x="1097816" y="407132"/>
                <a:pt x="1105989" y="400594"/>
              </a:cubicBezTo>
              <a:cubicBezTo>
                <a:pt x="1113157" y="394860"/>
                <a:pt x="1123406" y="394789"/>
                <a:pt x="1132114" y="391886"/>
              </a:cubicBezTo>
              <a:cubicBezTo>
                <a:pt x="1156152" y="319775"/>
                <a:pt x="1139348" y="354911"/>
                <a:pt x="1184366" y="287383"/>
              </a:cubicBezTo>
              <a:cubicBezTo>
                <a:pt x="1184367" y="287382"/>
                <a:pt x="1219198" y="235133"/>
                <a:pt x="1219200" y="235132"/>
              </a:cubicBezTo>
              <a:lnTo>
                <a:pt x="1245326" y="217714"/>
              </a:lnTo>
              <a:cubicBezTo>
                <a:pt x="1264936" y="158881"/>
                <a:pt x="1237739" y="222653"/>
                <a:pt x="1280160" y="174172"/>
              </a:cubicBezTo>
              <a:cubicBezTo>
                <a:pt x="1351280" y="92891"/>
                <a:pt x="1282336" y="143691"/>
                <a:pt x="1341120" y="104503"/>
              </a:cubicBezTo>
              <a:cubicBezTo>
                <a:pt x="1359532" y="76884"/>
                <a:pt x="1371513" y="55211"/>
                <a:pt x="1402080" y="34834"/>
              </a:cubicBezTo>
              <a:lnTo>
                <a:pt x="1454332" y="0"/>
              </a:lnTo>
              <a:cubicBezTo>
                <a:pt x="1463040" y="2903"/>
                <a:pt x="1471552" y="6483"/>
                <a:pt x="1480457" y="8709"/>
              </a:cubicBezTo>
              <a:cubicBezTo>
                <a:pt x="1494817" y="12299"/>
                <a:pt x="1510761" y="10798"/>
                <a:pt x="1524000" y="17417"/>
              </a:cubicBezTo>
              <a:cubicBezTo>
                <a:pt x="1535016" y="22925"/>
                <a:pt x="1540404" y="35982"/>
                <a:pt x="1550126" y="43543"/>
              </a:cubicBezTo>
              <a:cubicBezTo>
                <a:pt x="1566649" y="56394"/>
                <a:pt x="1602377" y="78377"/>
                <a:pt x="1602377" y="78377"/>
              </a:cubicBezTo>
              <a:cubicBezTo>
                <a:pt x="1608183" y="87086"/>
                <a:pt x="1613256" y="96330"/>
                <a:pt x="1619794" y="104503"/>
              </a:cubicBezTo>
              <a:cubicBezTo>
                <a:pt x="1624923" y="110914"/>
                <a:pt x="1632286" y="115351"/>
                <a:pt x="1637212" y="121920"/>
              </a:cubicBezTo>
              <a:cubicBezTo>
                <a:pt x="1649772" y="138666"/>
                <a:pt x="1660435" y="156755"/>
                <a:pt x="1672046" y="174172"/>
              </a:cubicBezTo>
              <a:cubicBezTo>
                <a:pt x="1677852" y="182880"/>
                <a:pt x="1686153" y="190368"/>
                <a:pt x="1689463" y="200297"/>
              </a:cubicBezTo>
              <a:cubicBezTo>
                <a:pt x="1701482" y="236352"/>
                <a:pt x="1693080" y="218785"/>
                <a:pt x="1715589" y="252549"/>
              </a:cubicBezTo>
              <a:lnTo>
                <a:pt x="1741714" y="330926"/>
              </a:lnTo>
              <a:lnTo>
                <a:pt x="1750423" y="357052"/>
              </a:lnTo>
              <a:cubicBezTo>
                <a:pt x="1753326" y="365760"/>
                <a:pt x="1757332" y="374176"/>
                <a:pt x="1759132" y="383177"/>
              </a:cubicBezTo>
              <a:cubicBezTo>
                <a:pt x="1769640" y="435722"/>
                <a:pt x="1763159" y="412678"/>
                <a:pt x="1776549" y="452846"/>
              </a:cubicBezTo>
              <a:cubicBezTo>
                <a:pt x="1778392" y="465749"/>
                <a:pt x="1789936" y="549935"/>
                <a:pt x="1793966" y="566057"/>
              </a:cubicBezTo>
              <a:cubicBezTo>
                <a:pt x="1798419" y="583868"/>
                <a:pt x="1805577" y="600892"/>
                <a:pt x="1811383" y="618309"/>
              </a:cubicBezTo>
              <a:cubicBezTo>
                <a:pt x="1814286" y="627017"/>
                <a:pt x="1817866" y="635529"/>
                <a:pt x="1820092" y="644434"/>
              </a:cubicBezTo>
              <a:cubicBezTo>
                <a:pt x="1822995" y="656046"/>
                <a:pt x="1826204" y="667585"/>
                <a:pt x="1828800" y="679269"/>
              </a:cubicBezTo>
              <a:cubicBezTo>
                <a:pt x="1832011" y="693718"/>
                <a:pt x="1833919" y="708452"/>
                <a:pt x="1837509" y="722812"/>
              </a:cubicBezTo>
              <a:cubicBezTo>
                <a:pt x="1839735" y="731717"/>
                <a:pt x="1843695" y="740111"/>
                <a:pt x="1846217" y="748937"/>
              </a:cubicBezTo>
              <a:cubicBezTo>
                <a:pt x="1849505" y="760446"/>
                <a:pt x="1852330" y="772088"/>
                <a:pt x="1854926" y="783772"/>
              </a:cubicBezTo>
              <a:cubicBezTo>
                <a:pt x="1862031" y="815746"/>
                <a:pt x="1863238" y="831799"/>
                <a:pt x="1872343" y="862149"/>
              </a:cubicBezTo>
              <a:cubicBezTo>
                <a:pt x="1877618" y="879734"/>
                <a:pt x="1883954" y="896983"/>
                <a:pt x="1889760" y="914400"/>
              </a:cubicBezTo>
              <a:lnTo>
                <a:pt x="1907177" y="966652"/>
              </a:lnTo>
              <a:lnTo>
                <a:pt x="1915886" y="992777"/>
              </a:lnTo>
              <a:cubicBezTo>
                <a:pt x="1918789" y="1001486"/>
                <a:pt x="1918103" y="1012412"/>
                <a:pt x="1924594" y="1018903"/>
              </a:cubicBezTo>
              <a:cubicBezTo>
                <a:pt x="1975538" y="1069847"/>
                <a:pt x="1951058" y="1051060"/>
                <a:pt x="1994263" y="1079863"/>
              </a:cubicBezTo>
              <a:cubicBezTo>
                <a:pt x="2000069" y="1088572"/>
                <a:pt x="2003507" y="1099451"/>
                <a:pt x="2011680" y="1105989"/>
              </a:cubicBezTo>
              <a:cubicBezTo>
                <a:pt x="2018848" y="1111723"/>
                <a:pt x="2029836" y="1110143"/>
                <a:pt x="2037806" y="1114697"/>
              </a:cubicBezTo>
              <a:cubicBezTo>
                <a:pt x="2050408" y="1121898"/>
                <a:pt x="2061620" y="1131377"/>
                <a:pt x="2072640" y="1140823"/>
              </a:cubicBezTo>
              <a:cubicBezTo>
                <a:pt x="2081991" y="1148838"/>
                <a:pt x="2090881" y="1157488"/>
                <a:pt x="2098766" y="1166949"/>
              </a:cubicBezTo>
              <a:cubicBezTo>
                <a:pt x="2105466" y="1174989"/>
                <a:pt x="2108010" y="1186536"/>
                <a:pt x="2116183" y="1193074"/>
              </a:cubicBezTo>
              <a:cubicBezTo>
                <a:pt x="2123351" y="1198809"/>
                <a:pt x="2134098" y="1197678"/>
                <a:pt x="2142309" y="1201783"/>
              </a:cubicBezTo>
              <a:cubicBezTo>
                <a:pt x="2151670" y="1206464"/>
                <a:pt x="2160261" y="1212662"/>
                <a:pt x="2168434" y="1219200"/>
              </a:cubicBezTo>
              <a:cubicBezTo>
                <a:pt x="2174845" y="1224329"/>
                <a:pt x="2178811" y="1232393"/>
                <a:pt x="2185852" y="1236617"/>
              </a:cubicBezTo>
              <a:cubicBezTo>
                <a:pt x="2193723" y="1241340"/>
                <a:pt x="2203540" y="1241710"/>
                <a:pt x="2211977" y="1245326"/>
              </a:cubicBezTo>
              <a:cubicBezTo>
                <a:pt x="2223909" y="1250440"/>
                <a:pt x="2235200" y="1256937"/>
                <a:pt x="2246812" y="1262743"/>
              </a:cubicBezTo>
              <a:cubicBezTo>
                <a:pt x="2310428" y="1326362"/>
                <a:pt x="2221587" y="1243025"/>
                <a:pt x="2342606" y="1323703"/>
              </a:cubicBezTo>
              <a:cubicBezTo>
                <a:pt x="2351315" y="1329509"/>
                <a:pt x="2360691" y="1334419"/>
                <a:pt x="2368732" y="1341120"/>
              </a:cubicBezTo>
              <a:cubicBezTo>
                <a:pt x="2378193" y="1349004"/>
                <a:pt x="2384610" y="1360414"/>
                <a:pt x="2394857" y="1367246"/>
              </a:cubicBezTo>
              <a:cubicBezTo>
                <a:pt x="2402495" y="1372338"/>
                <a:pt x="2412274" y="1373051"/>
                <a:pt x="2420983" y="1375954"/>
              </a:cubicBezTo>
              <a:cubicBezTo>
                <a:pt x="2482414" y="1437386"/>
                <a:pt x="2451203" y="1417191"/>
                <a:pt x="2508069" y="1445623"/>
              </a:cubicBezTo>
              <a:cubicBezTo>
                <a:pt x="2591406" y="1528963"/>
                <a:pt x="2484705" y="1430048"/>
                <a:pt x="2560320" y="1480457"/>
              </a:cubicBezTo>
              <a:cubicBezTo>
                <a:pt x="2570568" y="1487289"/>
                <a:pt x="2576593" y="1499193"/>
                <a:pt x="2586446" y="1506583"/>
              </a:cubicBezTo>
              <a:cubicBezTo>
                <a:pt x="2630040" y="1539279"/>
                <a:pt x="2629034" y="1532550"/>
                <a:pt x="2682240" y="1541417"/>
              </a:cubicBezTo>
              <a:cubicBezTo>
                <a:pt x="2690949" y="1544320"/>
                <a:pt x="2699928" y="1546510"/>
                <a:pt x="2708366" y="1550126"/>
              </a:cubicBezTo>
              <a:cubicBezTo>
                <a:pt x="2749007" y="1567544"/>
                <a:pt x="2745896" y="1575049"/>
                <a:pt x="2795452" y="1584960"/>
              </a:cubicBezTo>
              <a:cubicBezTo>
                <a:pt x="2821228" y="1590115"/>
                <a:pt x="2847703" y="1590766"/>
                <a:pt x="2873829" y="1593669"/>
              </a:cubicBezTo>
              <a:cubicBezTo>
                <a:pt x="2888343" y="1599475"/>
                <a:pt x="2902016" y="1608161"/>
                <a:pt x="2917372" y="1611086"/>
              </a:cubicBezTo>
              <a:cubicBezTo>
                <a:pt x="2963352" y="1619844"/>
                <a:pt x="3056709" y="1628503"/>
                <a:pt x="3056709" y="1628503"/>
              </a:cubicBezTo>
              <a:lnTo>
                <a:pt x="3126377" y="1645920"/>
              </a:lnTo>
              <a:cubicBezTo>
                <a:pt x="3137989" y="1648823"/>
                <a:pt x="3149475" y="1652282"/>
                <a:pt x="3161212" y="1654629"/>
              </a:cubicBezTo>
              <a:lnTo>
                <a:pt x="3204754" y="1663337"/>
              </a:lnTo>
              <a:cubicBezTo>
                <a:pt x="3219268" y="1669143"/>
                <a:pt x="3233467" y="1675811"/>
                <a:pt x="3248297" y="1680754"/>
              </a:cubicBezTo>
              <a:cubicBezTo>
                <a:pt x="3265042" y="1686336"/>
                <a:pt x="3292481" y="1689784"/>
                <a:pt x="3309257" y="1698172"/>
              </a:cubicBezTo>
              <a:cubicBezTo>
                <a:pt x="3318618" y="1702853"/>
                <a:pt x="3326021" y="1710908"/>
                <a:pt x="3335383" y="1715589"/>
              </a:cubicBezTo>
              <a:cubicBezTo>
                <a:pt x="3347872" y="1721833"/>
                <a:pt x="3385188" y="1730217"/>
                <a:pt x="3396343" y="1733006"/>
              </a:cubicBezTo>
              <a:cubicBezTo>
                <a:pt x="3405052" y="1738812"/>
                <a:pt x="3413108" y="1745742"/>
                <a:pt x="3422469" y="1750423"/>
              </a:cubicBezTo>
              <a:cubicBezTo>
                <a:pt x="3430679" y="1754528"/>
                <a:pt x="3439999" y="1755909"/>
                <a:pt x="3448594" y="1759132"/>
              </a:cubicBezTo>
              <a:cubicBezTo>
                <a:pt x="3463231" y="1764621"/>
                <a:pt x="3478155" y="1769558"/>
                <a:pt x="3492137" y="1776549"/>
              </a:cubicBezTo>
              <a:cubicBezTo>
                <a:pt x="3501499" y="1781230"/>
                <a:pt x="3509554" y="1788160"/>
                <a:pt x="3518263" y="1793966"/>
              </a:cubicBezTo>
              <a:cubicBezTo>
                <a:pt x="3524069" y="1802675"/>
                <a:pt x="3532370" y="1810163"/>
                <a:pt x="3535680" y="1820092"/>
              </a:cubicBezTo>
              <a:cubicBezTo>
                <a:pt x="3548547" y="1858694"/>
                <a:pt x="3547200" y="1924869"/>
                <a:pt x="3535680" y="1959429"/>
              </a:cubicBezTo>
              <a:cubicBezTo>
                <a:pt x="3530213" y="1975831"/>
                <a:pt x="3484697" y="1983060"/>
                <a:pt x="3474720" y="1985554"/>
              </a:cubicBezTo>
              <a:cubicBezTo>
                <a:pt x="3468914" y="1991360"/>
                <a:pt x="3464926" y="1999923"/>
                <a:pt x="3457303" y="2002972"/>
              </a:cubicBezTo>
              <a:cubicBezTo>
                <a:pt x="3435077" y="2011862"/>
                <a:pt x="3387634" y="2020389"/>
                <a:pt x="3387634" y="2020389"/>
              </a:cubicBezTo>
              <a:cubicBezTo>
                <a:pt x="3323985" y="2062822"/>
                <a:pt x="3404016" y="2011028"/>
                <a:pt x="3326674" y="2055223"/>
              </a:cubicBezTo>
              <a:cubicBezTo>
                <a:pt x="3317587" y="2060416"/>
                <a:pt x="3310169" y="2068517"/>
                <a:pt x="3300549" y="2072640"/>
              </a:cubicBezTo>
              <a:cubicBezTo>
                <a:pt x="3289548" y="2077355"/>
                <a:pt x="3276921" y="2077146"/>
                <a:pt x="3265714" y="2081349"/>
              </a:cubicBezTo>
              <a:cubicBezTo>
                <a:pt x="3211757" y="2101583"/>
                <a:pt x="3247206" y="2098284"/>
                <a:pt x="3187337" y="2124892"/>
              </a:cubicBezTo>
              <a:cubicBezTo>
                <a:pt x="3176400" y="2129753"/>
                <a:pt x="3164114" y="2130697"/>
                <a:pt x="3152503" y="2133600"/>
              </a:cubicBezTo>
              <a:cubicBezTo>
                <a:pt x="3075638" y="2184843"/>
                <a:pt x="3198513" y="2106237"/>
                <a:pt x="3074126" y="2168434"/>
              </a:cubicBezTo>
              <a:cubicBezTo>
                <a:pt x="2958625" y="2226188"/>
                <a:pt x="3102842" y="2156128"/>
                <a:pt x="3013166" y="2194560"/>
              </a:cubicBezTo>
              <a:cubicBezTo>
                <a:pt x="3001234" y="2199674"/>
                <a:pt x="2990648" y="2207872"/>
                <a:pt x="2978332" y="2211977"/>
              </a:cubicBezTo>
              <a:cubicBezTo>
                <a:pt x="2964290" y="2216658"/>
                <a:pt x="2949149" y="2217096"/>
                <a:pt x="2934789" y="2220686"/>
              </a:cubicBezTo>
              <a:cubicBezTo>
                <a:pt x="2925883" y="2222912"/>
                <a:pt x="2917569" y="2227168"/>
                <a:pt x="2908663" y="2229394"/>
              </a:cubicBezTo>
              <a:cubicBezTo>
                <a:pt x="2894303" y="2232984"/>
                <a:pt x="2879634" y="2235200"/>
                <a:pt x="2865120" y="2238103"/>
              </a:cubicBezTo>
              <a:cubicBezTo>
                <a:pt x="2853509" y="2243909"/>
                <a:pt x="2842339" y="2250699"/>
                <a:pt x="2830286" y="2255520"/>
              </a:cubicBezTo>
              <a:cubicBezTo>
                <a:pt x="2813240" y="2262338"/>
                <a:pt x="2795451" y="2267131"/>
                <a:pt x="2778034" y="2272937"/>
              </a:cubicBezTo>
              <a:lnTo>
                <a:pt x="2751909" y="2281646"/>
              </a:lnTo>
              <a:lnTo>
                <a:pt x="2725783" y="2290354"/>
              </a:lnTo>
              <a:cubicBezTo>
                <a:pt x="2717074" y="2293257"/>
                <a:pt x="2708658" y="2297263"/>
                <a:pt x="2699657" y="2299063"/>
              </a:cubicBezTo>
              <a:cubicBezTo>
                <a:pt x="2685143" y="2301966"/>
                <a:pt x="2670802" y="2305936"/>
                <a:pt x="2656114" y="2307772"/>
              </a:cubicBezTo>
              <a:cubicBezTo>
                <a:pt x="2624299" y="2311749"/>
                <a:pt x="2592251" y="2313577"/>
                <a:pt x="2560320" y="2316480"/>
              </a:cubicBezTo>
              <a:lnTo>
                <a:pt x="2177143" y="2307772"/>
              </a:lnTo>
              <a:cubicBezTo>
                <a:pt x="2140608" y="2306217"/>
                <a:pt x="2122738" y="2265457"/>
                <a:pt x="2098766" y="2246812"/>
              </a:cubicBezTo>
              <a:cubicBezTo>
                <a:pt x="2091520" y="2241176"/>
                <a:pt x="2080851" y="2242208"/>
                <a:pt x="2072640" y="2238103"/>
              </a:cubicBezTo>
              <a:cubicBezTo>
                <a:pt x="2035292" y="2219429"/>
                <a:pt x="2055062" y="2221528"/>
                <a:pt x="2020389" y="2194560"/>
              </a:cubicBezTo>
              <a:cubicBezTo>
                <a:pt x="2003866" y="2181708"/>
                <a:pt x="1985554" y="2171337"/>
                <a:pt x="1968137" y="2159726"/>
              </a:cubicBezTo>
              <a:cubicBezTo>
                <a:pt x="1959429" y="2153920"/>
                <a:pt x="1949413" y="2149709"/>
                <a:pt x="1942012" y="2142309"/>
              </a:cubicBezTo>
              <a:cubicBezTo>
                <a:pt x="1922139" y="2122438"/>
                <a:pt x="1917359" y="2116015"/>
                <a:pt x="1889760" y="2098766"/>
              </a:cubicBezTo>
              <a:cubicBezTo>
                <a:pt x="1878751" y="2091886"/>
                <a:pt x="1866197" y="2087790"/>
                <a:pt x="1854926" y="2081349"/>
              </a:cubicBezTo>
              <a:cubicBezTo>
                <a:pt x="1845839" y="2076156"/>
                <a:pt x="1837887" y="2069125"/>
                <a:pt x="1828800" y="2063932"/>
              </a:cubicBezTo>
              <a:cubicBezTo>
                <a:pt x="1817529" y="2057491"/>
                <a:pt x="1804530" y="2054060"/>
                <a:pt x="1793966" y="2046514"/>
              </a:cubicBezTo>
              <a:cubicBezTo>
                <a:pt x="1783944" y="2039356"/>
                <a:pt x="1777191" y="2028404"/>
                <a:pt x="1767840" y="2020389"/>
              </a:cubicBezTo>
              <a:cubicBezTo>
                <a:pt x="1756820" y="2010943"/>
                <a:pt x="1744897" y="2002586"/>
                <a:pt x="1733006" y="1994263"/>
              </a:cubicBezTo>
              <a:cubicBezTo>
                <a:pt x="1715857" y="1982259"/>
                <a:pt x="1695556" y="1974231"/>
                <a:pt x="1680754" y="1959429"/>
              </a:cubicBezTo>
              <a:cubicBezTo>
                <a:pt x="1642660" y="1921334"/>
                <a:pt x="1665190" y="1939639"/>
                <a:pt x="1611086" y="1907177"/>
              </a:cubicBezTo>
              <a:cubicBezTo>
                <a:pt x="1575197" y="1853344"/>
                <a:pt x="1615044" y="1905857"/>
                <a:pt x="1567543" y="1863634"/>
              </a:cubicBezTo>
              <a:cubicBezTo>
                <a:pt x="1549133" y="1847270"/>
                <a:pt x="1535787" y="1825046"/>
                <a:pt x="1515292" y="1811383"/>
              </a:cubicBezTo>
              <a:lnTo>
                <a:pt x="1463040" y="1776549"/>
              </a:lnTo>
              <a:cubicBezTo>
                <a:pt x="1454331" y="1770743"/>
                <a:pt x="1444315" y="1766533"/>
                <a:pt x="1436914" y="1759132"/>
              </a:cubicBezTo>
              <a:cubicBezTo>
                <a:pt x="1394869" y="1717084"/>
                <a:pt x="1448289" y="1768230"/>
                <a:pt x="1393372" y="1724297"/>
              </a:cubicBezTo>
              <a:cubicBezTo>
                <a:pt x="1386961" y="1719168"/>
                <a:pt x="1382995" y="1711104"/>
                <a:pt x="1375954" y="1706880"/>
              </a:cubicBezTo>
              <a:cubicBezTo>
                <a:pt x="1368083" y="1702157"/>
                <a:pt x="1358537" y="1701075"/>
                <a:pt x="1349829" y="1698172"/>
              </a:cubicBezTo>
              <a:cubicBezTo>
                <a:pt x="1308503" y="1656846"/>
                <a:pt x="1330573" y="1668530"/>
                <a:pt x="1288869" y="1654629"/>
              </a:cubicBezTo>
              <a:cubicBezTo>
                <a:pt x="1262635" y="1637140"/>
                <a:pt x="1258840" y="1633050"/>
                <a:pt x="1227909" y="1619794"/>
              </a:cubicBezTo>
              <a:cubicBezTo>
                <a:pt x="1219472" y="1616178"/>
                <a:pt x="1210492" y="1613989"/>
                <a:pt x="1201783" y="1611086"/>
              </a:cubicBezTo>
              <a:cubicBezTo>
                <a:pt x="1190172" y="1602377"/>
                <a:pt x="1179931" y="1591451"/>
                <a:pt x="1166949" y="1584960"/>
              </a:cubicBezTo>
              <a:cubicBezTo>
                <a:pt x="1150528" y="1576749"/>
                <a:pt x="1132114" y="1573349"/>
                <a:pt x="1114697" y="1567543"/>
              </a:cubicBezTo>
              <a:lnTo>
                <a:pt x="1062446" y="1550126"/>
              </a:lnTo>
              <a:cubicBezTo>
                <a:pt x="1050835" y="1547223"/>
                <a:pt x="1039076" y="1544856"/>
                <a:pt x="1027612" y="1541417"/>
              </a:cubicBezTo>
              <a:cubicBezTo>
                <a:pt x="1010027" y="1536141"/>
                <a:pt x="975360" y="1524000"/>
                <a:pt x="975360" y="1524000"/>
              </a:cubicBezTo>
              <a:lnTo>
                <a:pt x="409303" y="1532709"/>
              </a:lnTo>
              <a:cubicBezTo>
                <a:pt x="377251" y="1533552"/>
                <a:pt x="345291" y="1537179"/>
                <a:pt x="313509" y="1541417"/>
              </a:cubicBezTo>
              <a:cubicBezTo>
                <a:pt x="301645" y="1542999"/>
                <a:pt x="290411" y="1547779"/>
                <a:pt x="278674" y="1550126"/>
              </a:cubicBezTo>
              <a:cubicBezTo>
                <a:pt x="261360" y="1553589"/>
                <a:pt x="243840" y="1555931"/>
                <a:pt x="226423" y="1558834"/>
              </a:cubicBezTo>
              <a:cubicBezTo>
                <a:pt x="172110" y="1576939"/>
                <a:pt x="190504" y="1574619"/>
                <a:pt x="95794" y="1558834"/>
              </a:cubicBezTo>
              <a:cubicBezTo>
                <a:pt x="-19722" y="1539581"/>
                <a:pt x="80167" y="1541417"/>
                <a:pt x="0" y="1541417"/>
              </a:cubicBezTo>
              <a:close/>
            </a:path>
          </a:pathLst>
        </a:cu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0.5174</cdr:x>
      <cdr:y>0.10461</cdr:y>
    </cdr:from>
    <cdr:to>
      <cdr:x>0.91456</cdr:x>
      <cdr:y>0.67524</cdr:y>
    </cdr:to>
    <cdr:sp macro="" textlink="">
      <cdr:nvSpPr>
        <cdr:cNvPr id="6" name="Полилиния 5"/>
        <cdr:cNvSpPr/>
      </cdr:nvSpPr>
      <cdr:spPr>
        <a:xfrm xmlns:a="http://schemas.openxmlformats.org/drawingml/2006/main">
          <a:off x="5517970" y="692877"/>
          <a:ext cx="4235578" cy="3779520"/>
        </a:xfrm>
        <a:custGeom xmlns:a="http://schemas.openxmlformats.org/drawingml/2006/main">
          <a:avLst/>
          <a:gdLst>
            <a:gd name="connsiteX0" fmla="*/ 1123406 w 4235578"/>
            <a:gd name="connsiteY0" fmla="*/ 87085 h 3779520"/>
            <a:gd name="connsiteX1" fmla="*/ 1132114 w 4235578"/>
            <a:gd name="connsiteY1" fmla="*/ 43543 h 3779520"/>
            <a:gd name="connsiteX2" fmla="*/ 1149531 w 4235578"/>
            <a:gd name="connsiteY2" fmla="*/ 26125 h 3779520"/>
            <a:gd name="connsiteX3" fmla="*/ 1201783 w 4235578"/>
            <a:gd name="connsiteY3" fmla="*/ 0 h 3779520"/>
            <a:gd name="connsiteX4" fmla="*/ 1436914 w 4235578"/>
            <a:gd name="connsiteY4" fmla="*/ 8708 h 3779520"/>
            <a:gd name="connsiteX5" fmla="*/ 1489166 w 4235578"/>
            <a:gd name="connsiteY5" fmla="*/ 26125 h 3779520"/>
            <a:gd name="connsiteX6" fmla="*/ 1541417 w 4235578"/>
            <a:gd name="connsiteY6" fmla="*/ 52251 h 3779520"/>
            <a:gd name="connsiteX7" fmla="*/ 1593668 w 4235578"/>
            <a:gd name="connsiteY7" fmla="*/ 78377 h 3779520"/>
            <a:gd name="connsiteX8" fmla="*/ 1611086 w 4235578"/>
            <a:gd name="connsiteY8" fmla="*/ 95794 h 3779520"/>
            <a:gd name="connsiteX9" fmla="*/ 1663337 w 4235578"/>
            <a:gd name="connsiteY9" fmla="*/ 130628 h 3779520"/>
            <a:gd name="connsiteX10" fmla="*/ 1689463 w 4235578"/>
            <a:gd name="connsiteY10" fmla="*/ 148045 h 3779520"/>
            <a:gd name="connsiteX11" fmla="*/ 1706880 w 4235578"/>
            <a:gd name="connsiteY11" fmla="*/ 165463 h 3779520"/>
            <a:gd name="connsiteX12" fmla="*/ 1724297 w 4235578"/>
            <a:gd name="connsiteY12" fmla="*/ 191588 h 3779520"/>
            <a:gd name="connsiteX13" fmla="*/ 1750423 w 4235578"/>
            <a:gd name="connsiteY13" fmla="*/ 209005 h 3779520"/>
            <a:gd name="connsiteX14" fmla="*/ 1785257 w 4235578"/>
            <a:gd name="connsiteY14" fmla="*/ 243840 h 3779520"/>
            <a:gd name="connsiteX15" fmla="*/ 1793966 w 4235578"/>
            <a:gd name="connsiteY15" fmla="*/ 269965 h 3779520"/>
            <a:gd name="connsiteX16" fmla="*/ 1811383 w 4235578"/>
            <a:gd name="connsiteY16" fmla="*/ 287383 h 3779520"/>
            <a:gd name="connsiteX17" fmla="*/ 1828800 w 4235578"/>
            <a:gd name="connsiteY17" fmla="*/ 313508 h 3779520"/>
            <a:gd name="connsiteX18" fmla="*/ 1881051 w 4235578"/>
            <a:gd name="connsiteY18" fmla="*/ 357051 h 3779520"/>
            <a:gd name="connsiteX19" fmla="*/ 1915886 w 4235578"/>
            <a:gd name="connsiteY19" fmla="*/ 409303 h 3779520"/>
            <a:gd name="connsiteX20" fmla="*/ 1924594 w 4235578"/>
            <a:gd name="connsiteY20" fmla="*/ 435428 h 3779520"/>
            <a:gd name="connsiteX21" fmla="*/ 1968137 w 4235578"/>
            <a:gd name="connsiteY21" fmla="*/ 496388 h 3779520"/>
            <a:gd name="connsiteX22" fmla="*/ 2002971 w 4235578"/>
            <a:gd name="connsiteY22" fmla="*/ 557348 h 3779520"/>
            <a:gd name="connsiteX23" fmla="*/ 2029097 w 4235578"/>
            <a:gd name="connsiteY23" fmla="*/ 583474 h 3779520"/>
            <a:gd name="connsiteX24" fmla="*/ 2046514 w 4235578"/>
            <a:gd name="connsiteY24" fmla="*/ 618308 h 3779520"/>
            <a:gd name="connsiteX25" fmla="*/ 2090057 w 4235578"/>
            <a:gd name="connsiteY25" fmla="*/ 679268 h 3779520"/>
            <a:gd name="connsiteX26" fmla="*/ 2142308 w 4235578"/>
            <a:gd name="connsiteY26" fmla="*/ 757645 h 3779520"/>
            <a:gd name="connsiteX27" fmla="*/ 2159726 w 4235578"/>
            <a:gd name="connsiteY27" fmla="*/ 783771 h 3779520"/>
            <a:gd name="connsiteX28" fmla="*/ 2177143 w 4235578"/>
            <a:gd name="connsiteY28" fmla="*/ 809897 h 3779520"/>
            <a:gd name="connsiteX29" fmla="*/ 2185851 w 4235578"/>
            <a:gd name="connsiteY29" fmla="*/ 836023 h 3779520"/>
            <a:gd name="connsiteX30" fmla="*/ 2220686 w 4235578"/>
            <a:gd name="connsiteY30" fmla="*/ 888274 h 3779520"/>
            <a:gd name="connsiteX31" fmla="*/ 2255520 w 4235578"/>
            <a:gd name="connsiteY31" fmla="*/ 940525 h 3779520"/>
            <a:gd name="connsiteX32" fmla="*/ 2264228 w 4235578"/>
            <a:gd name="connsiteY32" fmla="*/ 966651 h 3779520"/>
            <a:gd name="connsiteX33" fmla="*/ 2281646 w 4235578"/>
            <a:gd name="connsiteY33" fmla="*/ 992777 h 3779520"/>
            <a:gd name="connsiteX34" fmla="*/ 2299063 w 4235578"/>
            <a:gd name="connsiteY34" fmla="*/ 1027611 h 3779520"/>
            <a:gd name="connsiteX35" fmla="*/ 2316480 w 4235578"/>
            <a:gd name="connsiteY35" fmla="*/ 1053737 h 3779520"/>
            <a:gd name="connsiteX36" fmla="*/ 2360023 w 4235578"/>
            <a:gd name="connsiteY36" fmla="*/ 1123405 h 3779520"/>
            <a:gd name="connsiteX37" fmla="*/ 2403566 w 4235578"/>
            <a:gd name="connsiteY37" fmla="*/ 1201783 h 3779520"/>
            <a:gd name="connsiteX38" fmla="*/ 2420983 w 4235578"/>
            <a:gd name="connsiteY38" fmla="*/ 1227908 h 3779520"/>
            <a:gd name="connsiteX39" fmla="*/ 2438400 w 4235578"/>
            <a:gd name="connsiteY39" fmla="*/ 1280160 h 3779520"/>
            <a:gd name="connsiteX40" fmla="*/ 2481943 w 4235578"/>
            <a:gd name="connsiteY40" fmla="*/ 1332411 h 3779520"/>
            <a:gd name="connsiteX41" fmla="*/ 2490651 w 4235578"/>
            <a:gd name="connsiteY41" fmla="*/ 1358537 h 3779520"/>
            <a:gd name="connsiteX42" fmla="*/ 2508068 w 4235578"/>
            <a:gd name="connsiteY42" fmla="*/ 1384663 h 3779520"/>
            <a:gd name="connsiteX43" fmla="*/ 2525486 w 4235578"/>
            <a:gd name="connsiteY43" fmla="*/ 1419497 h 3779520"/>
            <a:gd name="connsiteX44" fmla="*/ 2534194 w 4235578"/>
            <a:gd name="connsiteY44" fmla="*/ 1454331 h 3779520"/>
            <a:gd name="connsiteX45" fmla="*/ 2560320 w 4235578"/>
            <a:gd name="connsiteY45" fmla="*/ 1489165 h 3779520"/>
            <a:gd name="connsiteX46" fmla="*/ 2595154 w 4235578"/>
            <a:gd name="connsiteY46" fmla="*/ 1541417 h 3779520"/>
            <a:gd name="connsiteX47" fmla="*/ 2638697 w 4235578"/>
            <a:gd name="connsiteY47" fmla="*/ 1611085 h 3779520"/>
            <a:gd name="connsiteX48" fmla="*/ 2647406 w 4235578"/>
            <a:gd name="connsiteY48" fmla="*/ 1637211 h 3779520"/>
            <a:gd name="connsiteX49" fmla="*/ 2690948 w 4235578"/>
            <a:gd name="connsiteY49" fmla="*/ 1689463 h 3779520"/>
            <a:gd name="connsiteX50" fmla="*/ 2699657 w 4235578"/>
            <a:gd name="connsiteY50" fmla="*/ 1715588 h 3779520"/>
            <a:gd name="connsiteX51" fmla="*/ 2743200 w 4235578"/>
            <a:gd name="connsiteY51" fmla="*/ 1776548 h 3779520"/>
            <a:gd name="connsiteX52" fmla="*/ 2751908 w 4235578"/>
            <a:gd name="connsiteY52" fmla="*/ 1802674 h 3779520"/>
            <a:gd name="connsiteX53" fmla="*/ 2769326 w 4235578"/>
            <a:gd name="connsiteY53" fmla="*/ 1820091 h 3779520"/>
            <a:gd name="connsiteX54" fmla="*/ 2786743 w 4235578"/>
            <a:gd name="connsiteY54" fmla="*/ 1846217 h 3779520"/>
            <a:gd name="connsiteX55" fmla="*/ 2821577 w 4235578"/>
            <a:gd name="connsiteY55" fmla="*/ 1898468 h 3779520"/>
            <a:gd name="connsiteX56" fmla="*/ 2856411 w 4235578"/>
            <a:gd name="connsiteY56" fmla="*/ 1942011 h 3779520"/>
            <a:gd name="connsiteX57" fmla="*/ 2891246 w 4235578"/>
            <a:gd name="connsiteY57" fmla="*/ 2002971 h 3779520"/>
            <a:gd name="connsiteX58" fmla="*/ 2926080 w 4235578"/>
            <a:gd name="connsiteY58" fmla="*/ 2055223 h 3779520"/>
            <a:gd name="connsiteX59" fmla="*/ 2952206 w 4235578"/>
            <a:gd name="connsiteY59" fmla="*/ 2090057 h 3779520"/>
            <a:gd name="connsiteX60" fmla="*/ 2969623 w 4235578"/>
            <a:gd name="connsiteY60" fmla="*/ 2116183 h 3779520"/>
            <a:gd name="connsiteX61" fmla="*/ 2995748 w 4235578"/>
            <a:gd name="connsiteY61" fmla="*/ 2142308 h 3779520"/>
            <a:gd name="connsiteX62" fmla="*/ 3013166 w 4235578"/>
            <a:gd name="connsiteY62" fmla="*/ 2168434 h 3779520"/>
            <a:gd name="connsiteX63" fmla="*/ 3039291 w 4235578"/>
            <a:gd name="connsiteY63" fmla="*/ 2203268 h 3779520"/>
            <a:gd name="connsiteX64" fmla="*/ 3056708 w 4235578"/>
            <a:gd name="connsiteY64" fmla="*/ 2229394 h 3779520"/>
            <a:gd name="connsiteX65" fmla="*/ 3074126 w 4235578"/>
            <a:gd name="connsiteY65" fmla="*/ 2246811 h 3779520"/>
            <a:gd name="connsiteX66" fmla="*/ 3108960 w 4235578"/>
            <a:gd name="connsiteY66" fmla="*/ 2299063 h 3779520"/>
            <a:gd name="connsiteX67" fmla="*/ 3152503 w 4235578"/>
            <a:gd name="connsiteY67" fmla="*/ 2351314 h 3779520"/>
            <a:gd name="connsiteX68" fmla="*/ 3178628 w 4235578"/>
            <a:gd name="connsiteY68" fmla="*/ 2377440 h 3779520"/>
            <a:gd name="connsiteX69" fmla="*/ 3230880 w 4235578"/>
            <a:gd name="connsiteY69" fmla="*/ 2447108 h 3779520"/>
            <a:gd name="connsiteX70" fmla="*/ 3291840 w 4235578"/>
            <a:gd name="connsiteY70" fmla="*/ 2508068 h 3779520"/>
            <a:gd name="connsiteX71" fmla="*/ 3317966 w 4235578"/>
            <a:gd name="connsiteY71" fmla="*/ 2542903 h 3779520"/>
            <a:gd name="connsiteX72" fmla="*/ 3335383 w 4235578"/>
            <a:gd name="connsiteY72" fmla="*/ 2569028 h 3779520"/>
            <a:gd name="connsiteX73" fmla="*/ 3387634 w 4235578"/>
            <a:gd name="connsiteY73" fmla="*/ 2612571 h 3779520"/>
            <a:gd name="connsiteX74" fmla="*/ 3405051 w 4235578"/>
            <a:gd name="connsiteY74" fmla="*/ 2638697 h 3779520"/>
            <a:gd name="connsiteX75" fmla="*/ 3457303 w 4235578"/>
            <a:gd name="connsiteY75" fmla="*/ 2682240 h 3779520"/>
            <a:gd name="connsiteX76" fmla="*/ 3500846 w 4235578"/>
            <a:gd name="connsiteY76" fmla="*/ 2734491 h 3779520"/>
            <a:gd name="connsiteX77" fmla="*/ 3561806 w 4235578"/>
            <a:gd name="connsiteY77" fmla="*/ 2804160 h 3779520"/>
            <a:gd name="connsiteX78" fmla="*/ 3605348 w 4235578"/>
            <a:gd name="connsiteY78" fmla="*/ 2847703 h 3779520"/>
            <a:gd name="connsiteX79" fmla="*/ 3640183 w 4235578"/>
            <a:gd name="connsiteY79" fmla="*/ 2891245 h 3779520"/>
            <a:gd name="connsiteX80" fmla="*/ 3683726 w 4235578"/>
            <a:gd name="connsiteY80" fmla="*/ 2934788 h 3779520"/>
            <a:gd name="connsiteX81" fmla="*/ 3709851 w 4235578"/>
            <a:gd name="connsiteY81" fmla="*/ 2960914 h 3779520"/>
            <a:gd name="connsiteX82" fmla="*/ 3735977 w 4235578"/>
            <a:gd name="connsiteY82" fmla="*/ 2978331 h 3779520"/>
            <a:gd name="connsiteX83" fmla="*/ 3753394 w 4235578"/>
            <a:gd name="connsiteY83" fmla="*/ 3004457 h 3779520"/>
            <a:gd name="connsiteX84" fmla="*/ 3823063 w 4235578"/>
            <a:gd name="connsiteY84" fmla="*/ 3048000 h 3779520"/>
            <a:gd name="connsiteX85" fmla="*/ 3857897 w 4235578"/>
            <a:gd name="connsiteY85" fmla="*/ 3091543 h 3779520"/>
            <a:gd name="connsiteX86" fmla="*/ 3875314 w 4235578"/>
            <a:gd name="connsiteY86" fmla="*/ 3117668 h 3779520"/>
            <a:gd name="connsiteX87" fmla="*/ 3927566 w 4235578"/>
            <a:gd name="connsiteY87" fmla="*/ 3169920 h 3779520"/>
            <a:gd name="connsiteX88" fmla="*/ 3944983 w 4235578"/>
            <a:gd name="connsiteY88" fmla="*/ 3196045 h 3779520"/>
            <a:gd name="connsiteX89" fmla="*/ 3988526 w 4235578"/>
            <a:gd name="connsiteY89" fmla="*/ 3239588 h 3779520"/>
            <a:gd name="connsiteX90" fmla="*/ 4014651 w 4235578"/>
            <a:gd name="connsiteY90" fmla="*/ 3265714 h 3779520"/>
            <a:gd name="connsiteX91" fmla="*/ 4049486 w 4235578"/>
            <a:gd name="connsiteY91" fmla="*/ 3309257 h 3779520"/>
            <a:gd name="connsiteX92" fmla="*/ 4110446 w 4235578"/>
            <a:gd name="connsiteY92" fmla="*/ 3378925 h 3779520"/>
            <a:gd name="connsiteX93" fmla="*/ 4145280 w 4235578"/>
            <a:gd name="connsiteY93" fmla="*/ 3422468 h 3779520"/>
            <a:gd name="connsiteX94" fmla="*/ 4180114 w 4235578"/>
            <a:gd name="connsiteY94" fmla="*/ 3474720 h 3779520"/>
            <a:gd name="connsiteX95" fmla="*/ 4197531 w 4235578"/>
            <a:gd name="connsiteY95" fmla="*/ 3500845 h 3779520"/>
            <a:gd name="connsiteX96" fmla="*/ 4214948 w 4235578"/>
            <a:gd name="connsiteY96" fmla="*/ 3518263 h 3779520"/>
            <a:gd name="connsiteX97" fmla="*/ 4214948 w 4235578"/>
            <a:gd name="connsiteY97" fmla="*/ 3753394 h 3779520"/>
            <a:gd name="connsiteX98" fmla="*/ 4188823 w 4235578"/>
            <a:gd name="connsiteY98" fmla="*/ 3762103 h 3779520"/>
            <a:gd name="connsiteX99" fmla="*/ 3979817 w 4235578"/>
            <a:gd name="connsiteY99" fmla="*/ 3779520 h 3779520"/>
            <a:gd name="connsiteX100" fmla="*/ 3701143 w 4235578"/>
            <a:gd name="connsiteY100" fmla="*/ 3770811 h 3779520"/>
            <a:gd name="connsiteX101" fmla="*/ 3579223 w 4235578"/>
            <a:gd name="connsiteY101" fmla="*/ 3753394 h 3779520"/>
            <a:gd name="connsiteX102" fmla="*/ 3492137 w 4235578"/>
            <a:gd name="connsiteY102" fmla="*/ 3735977 h 3779520"/>
            <a:gd name="connsiteX103" fmla="*/ 3448594 w 4235578"/>
            <a:gd name="connsiteY103" fmla="*/ 3727268 h 3779520"/>
            <a:gd name="connsiteX104" fmla="*/ 3378926 w 4235578"/>
            <a:gd name="connsiteY104" fmla="*/ 3718560 h 3779520"/>
            <a:gd name="connsiteX105" fmla="*/ 3274423 w 4235578"/>
            <a:gd name="connsiteY105" fmla="*/ 3701143 h 3779520"/>
            <a:gd name="connsiteX106" fmla="*/ 3222171 w 4235578"/>
            <a:gd name="connsiteY106" fmla="*/ 3692434 h 3779520"/>
            <a:gd name="connsiteX107" fmla="*/ 3187337 w 4235578"/>
            <a:gd name="connsiteY107" fmla="*/ 3683725 h 3779520"/>
            <a:gd name="connsiteX108" fmla="*/ 3135086 w 4235578"/>
            <a:gd name="connsiteY108" fmla="*/ 3666308 h 3779520"/>
            <a:gd name="connsiteX109" fmla="*/ 3091543 w 4235578"/>
            <a:gd name="connsiteY109" fmla="*/ 3657600 h 3779520"/>
            <a:gd name="connsiteX110" fmla="*/ 3039291 w 4235578"/>
            <a:gd name="connsiteY110" fmla="*/ 3640183 h 3779520"/>
            <a:gd name="connsiteX111" fmla="*/ 3013166 w 4235578"/>
            <a:gd name="connsiteY111" fmla="*/ 3631474 h 3779520"/>
            <a:gd name="connsiteX112" fmla="*/ 2882537 w 4235578"/>
            <a:gd name="connsiteY112" fmla="*/ 3605348 h 3779520"/>
            <a:gd name="connsiteX113" fmla="*/ 2795451 w 4235578"/>
            <a:gd name="connsiteY113" fmla="*/ 3579223 h 3779520"/>
            <a:gd name="connsiteX114" fmla="*/ 2743200 w 4235578"/>
            <a:gd name="connsiteY114" fmla="*/ 3561805 h 3779520"/>
            <a:gd name="connsiteX115" fmla="*/ 2717074 w 4235578"/>
            <a:gd name="connsiteY115" fmla="*/ 3553097 h 3779520"/>
            <a:gd name="connsiteX116" fmla="*/ 2673531 w 4235578"/>
            <a:gd name="connsiteY116" fmla="*/ 3544388 h 3779520"/>
            <a:gd name="connsiteX117" fmla="*/ 2647406 w 4235578"/>
            <a:gd name="connsiteY117" fmla="*/ 3526971 h 3779520"/>
            <a:gd name="connsiteX118" fmla="*/ 2586446 w 4235578"/>
            <a:gd name="connsiteY118" fmla="*/ 3509554 h 3779520"/>
            <a:gd name="connsiteX119" fmla="*/ 2499360 w 4235578"/>
            <a:gd name="connsiteY119" fmla="*/ 3457303 h 3779520"/>
            <a:gd name="connsiteX120" fmla="*/ 2438400 w 4235578"/>
            <a:gd name="connsiteY120" fmla="*/ 3439885 h 3779520"/>
            <a:gd name="connsiteX121" fmla="*/ 2403566 w 4235578"/>
            <a:gd name="connsiteY121" fmla="*/ 3422468 h 3779520"/>
            <a:gd name="connsiteX122" fmla="*/ 2351314 w 4235578"/>
            <a:gd name="connsiteY122" fmla="*/ 3405051 h 3779520"/>
            <a:gd name="connsiteX123" fmla="*/ 2316480 w 4235578"/>
            <a:gd name="connsiteY123" fmla="*/ 3387634 h 3779520"/>
            <a:gd name="connsiteX124" fmla="*/ 2264228 w 4235578"/>
            <a:gd name="connsiteY124" fmla="*/ 3370217 h 3779520"/>
            <a:gd name="connsiteX125" fmla="*/ 2238103 w 4235578"/>
            <a:gd name="connsiteY125" fmla="*/ 3361508 h 3779520"/>
            <a:gd name="connsiteX126" fmla="*/ 2159726 w 4235578"/>
            <a:gd name="connsiteY126" fmla="*/ 3335383 h 3779520"/>
            <a:gd name="connsiteX127" fmla="*/ 2133600 w 4235578"/>
            <a:gd name="connsiteY127" fmla="*/ 3326674 h 3779520"/>
            <a:gd name="connsiteX128" fmla="*/ 2107474 w 4235578"/>
            <a:gd name="connsiteY128" fmla="*/ 3309257 h 3779520"/>
            <a:gd name="connsiteX129" fmla="*/ 2072640 w 4235578"/>
            <a:gd name="connsiteY129" fmla="*/ 3300548 h 3779520"/>
            <a:gd name="connsiteX130" fmla="*/ 2046514 w 4235578"/>
            <a:gd name="connsiteY130" fmla="*/ 3291840 h 3779520"/>
            <a:gd name="connsiteX131" fmla="*/ 1994263 w 4235578"/>
            <a:gd name="connsiteY131" fmla="*/ 3283131 h 3779520"/>
            <a:gd name="connsiteX132" fmla="*/ 1968137 w 4235578"/>
            <a:gd name="connsiteY132" fmla="*/ 3274423 h 3779520"/>
            <a:gd name="connsiteX133" fmla="*/ 1907177 w 4235578"/>
            <a:gd name="connsiteY133" fmla="*/ 3265714 h 3779520"/>
            <a:gd name="connsiteX134" fmla="*/ 1785257 w 4235578"/>
            <a:gd name="connsiteY134" fmla="*/ 3248297 h 3779520"/>
            <a:gd name="connsiteX135" fmla="*/ 1680754 w 4235578"/>
            <a:gd name="connsiteY135" fmla="*/ 3239588 h 3779520"/>
            <a:gd name="connsiteX136" fmla="*/ 1645920 w 4235578"/>
            <a:gd name="connsiteY136" fmla="*/ 3230880 h 3779520"/>
            <a:gd name="connsiteX137" fmla="*/ 1593668 w 4235578"/>
            <a:gd name="connsiteY137" fmla="*/ 3222171 h 3779520"/>
            <a:gd name="connsiteX138" fmla="*/ 1567543 w 4235578"/>
            <a:gd name="connsiteY138" fmla="*/ 3213463 h 3779520"/>
            <a:gd name="connsiteX139" fmla="*/ 1454331 w 4235578"/>
            <a:gd name="connsiteY139" fmla="*/ 3196045 h 3779520"/>
            <a:gd name="connsiteX140" fmla="*/ 1419497 w 4235578"/>
            <a:gd name="connsiteY140" fmla="*/ 3187337 h 3779520"/>
            <a:gd name="connsiteX141" fmla="*/ 1393371 w 4235578"/>
            <a:gd name="connsiteY141" fmla="*/ 3178628 h 3779520"/>
            <a:gd name="connsiteX142" fmla="*/ 1323703 w 4235578"/>
            <a:gd name="connsiteY142" fmla="*/ 3169920 h 3779520"/>
            <a:gd name="connsiteX143" fmla="*/ 1236617 w 4235578"/>
            <a:gd name="connsiteY143" fmla="*/ 3152503 h 3779520"/>
            <a:gd name="connsiteX144" fmla="*/ 1184366 w 4235578"/>
            <a:gd name="connsiteY144" fmla="*/ 3135085 h 3779520"/>
            <a:gd name="connsiteX145" fmla="*/ 1114697 w 4235578"/>
            <a:gd name="connsiteY145" fmla="*/ 3117668 h 3779520"/>
            <a:gd name="connsiteX146" fmla="*/ 1062446 w 4235578"/>
            <a:gd name="connsiteY146" fmla="*/ 3100251 h 3779520"/>
            <a:gd name="connsiteX147" fmla="*/ 1036320 w 4235578"/>
            <a:gd name="connsiteY147" fmla="*/ 3091543 h 3779520"/>
            <a:gd name="connsiteX148" fmla="*/ 1010194 w 4235578"/>
            <a:gd name="connsiteY148" fmla="*/ 3074125 h 3779520"/>
            <a:gd name="connsiteX149" fmla="*/ 957943 w 4235578"/>
            <a:gd name="connsiteY149" fmla="*/ 3056708 h 3779520"/>
            <a:gd name="connsiteX150" fmla="*/ 931817 w 4235578"/>
            <a:gd name="connsiteY150" fmla="*/ 3039291 h 3779520"/>
            <a:gd name="connsiteX151" fmla="*/ 888274 w 4235578"/>
            <a:gd name="connsiteY151" fmla="*/ 3021874 h 3779520"/>
            <a:gd name="connsiteX152" fmla="*/ 809897 w 4235578"/>
            <a:gd name="connsiteY152" fmla="*/ 2995748 h 3779520"/>
            <a:gd name="connsiteX153" fmla="*/ 757646 w 4235578"/>
            <a:gd name="connsiteY153" fmla="*/ 2978331 h 3779520"/>
            <a:gd name="connsiteX154" fmla="*/ 731520 w 4235578"/>
            <a:gd name="connsiteY154" fmla="*/ 2960914 h 3779520"/>
            <a:gd name="connsiteX155" fmla="*/ 679268 w 4235578"/>
            <a:gd name="connsiteY155" fmla="*/ 2943497 h 3779520"/>
            <a:gd name="connsiteX156" fmla="*/ 609600 w 4235578"/>
            <a:gd name="connsiteY156" fmla="*/ 2917371 h 3779520"/>
            <a:gd name="connsiteX157" fmla="*/ 574766 w 4235578"/>
            <a:gd name="connsiteY157" fmla="*/ 2899954 h 3779520"/>
            <a:gd name="connsiteX158" fmla="*/ 496388 w 4235578"/>
            <a:gd name="connsiteY158" fmla="*/ 2873828 h 3779520"/>
            <a:gd name="connsiteX159" fmla="*/ 470263 w 4235578"/>
            <a:gd name="connsiteY159" fmla="*/ 2856411 h 3779520"/>
            <a:gd name="connsiteX160" fmla="*/ 444137 w 4235578"/>
            <a:gd name="connsiteY160" fmla="*/ 2847703 h 3779520"/>
            <a:gd name="connsiteX161" fmla="*/ 383177 w 4235578"/>
            <a:gd name="connsiteY161" fmla="*/ 2812868 h 3779520"/>
            <a:gd name="connsiteX162" fmla="*/ 304800 w 4235578"/>
            <a:gd name="connsiteY162" fmla="*/ 2778034 h 3779520"/>
            <a:gd name="connsiteX163" fmla="*/ 243840 w 4235578"/>
            <a:gd name="connsiteY163" fmla="*/ 2743200 h 3779520"/>
            <a:gd name="connsiteX164" fmla="*/ 200297 w 4235578"/>
            <a:gd name="connsiteY164" fmla="*/ 2725783 h 3779520"/>
            <a:gd name="connsiteX165" fmla="*/ 156754 w 4235578"/>
            <a:gd name="connsiteY165" fmla="*/ 2699657 h 3779520"/>
            <a:gd name="connsiteX166" fmla="*/ 121920 w 4235578"/>
            <a:gd name="connsiteY166" fmla="*/ 2673531 h 3779520"/>
            <a:gd name="connsiteX167" fmla="*/ 60960 w 4235578"/>
            <a:gd name="connsiteY167" fmla="*/ 2621280 h 3779520"/>
            <a:gd name="connsiteX168" fmla="*/ 43543 w 4235578"/>
            <a:gd name="connsiteY168" fmla="*/ 2595154 h 3779520"/>
            <a:gd name="connsiteX169" fmla="*/ 26126 w 4235578"/>
            <a:gd name="connsiteY169" fmla="*/ 2525485 h 3779520"/>
            <a:gd name="connsiteX170" fmla="*/ 8708 w 4235578"/>
            <a:gd name="connsiteY170" fmla="*/ 2464525 h 3779520"/>
            <a:gd name="connsiteX171" fmla="*/ 0 w 4235578"/>
            <a:gd name="connsiteY171" fmla="*/ 2429691 h 3779520"/>
            <a:gd name="connsiteX172" fmla="*/ 26126 w 4235578"/>
            <a:gd name="connsiteY172" fmla="*/ 2177143 h 3779520"/>
            <a:gd name="connsiteX173" fmla="*/ 34834 w 4235578"/>
            <a:gd name="connsiteY173" fmla="*/ 2133600 h 3779520"/>
            <a:gd name="connsiteX174" fmla="*/ 52251 w 4235578"/>
            <a:gd name="connsiteY174" fmla="*/ 2098765 h 3779520"/>
            <a:gd name="connsiteX175" fmla="*/ 60960 w 4235578"/>
            <a:gd name="connsiteY175" fmla="*/ 2037805 h 3779520"/>
            <a:gd name="connsiteX176" fmla="*/ 78377 w 4235578"/>
            <a:gd name="connsiteY176" fmla="*/ 1985554 h 3779520"/>
            <a:gd name="connsiteX177" fmla="*/ 87086 w 4235578"/>
            <a:gd name="connsiteY177" fmla="*/ 1959428 h 3779520"/>
            <a:gd name="connsiteX178" fmla="*/ 104503 w 4235578"/>
            <a:gd name="connsiteY178" fmla="*/ 1915885 h 3779520"/>
            <a:gd name="connsiteX179" fmla="*/ 121920 w 4235578"/>
            <a:gd name="connsiteY179" fmla="*/ 1863634 h 3779520"/>
            <a:gd name="connsiteX180" fmla="*/ 130628 w 4235578"/>
            <a:gd name="connsiteY180" fmla="*/ 1811383 h 3779520"/>
            <a:gd name="connsiteX181" fmla="*/ 148046 w 4235578"/>
            <a:gd name="connsiteY181" fmla="*/ 1776548 h 3779520"/>
            <a:gd name="connsiteX182" fmla="*/ 156754 w 4235578"/>
            <a:gd name="connsiteY182" fmla="*/ 1750423 h 3779520"/>
            <a:gd name="connsiteX183" fmla="*/ 191588 w 4235578"/>
            <a:gd name="connsiteY183" fmla="*/ 1663337 h 3779520"/>
            <a:gd name="connsiteX184" fmla="*/ 209006 w 4235578"/>
            <a:gd name="connsiteY184" fmla="*/ 1611085 h 3779520"/>
            <a:gd name="connsiteX185" fmla="*/ 226423 w 4235578"/>
            <a:gd name="connsiteY185" fmla="*/ 1584960 h 3779520"/>
            <a:gd name="connsiteX186" fmla="*/ 243840 w 4235578"/>
            <a:gd name="connsiteY186" fmla="*/ 1550125 h 3779520"/>
            <a:gd name="connsiteX187" fmla="*/ 252548 w 4235578"/>
            <a:gd name="connsiteY187" fmla="*/ 1524000 h 3779520"/>
            <a:gd name="connsiteX188" fmla="*/ 287383 w 4235578"/>
            <a:gd name="connsiteY188" fmla="*/ 1436914 h 3779520"/>
            <a:gd name="connsiteX189" fmla="*/ 304800 w 4235578"/>
            <a:gd name="connsiteY189" fmla="*/ 1393371 h 3779520"/>
            <a:gd name="connsiteX190" fmla="*/ 322217 w 4235578"/>
            <a:gd name="connsiteY190" fmla="*/ 1349828 h 3779520"/>
            <a:gd name="connsiteX191" fmla="*/ 339634 w 4235578"/>
            <a:gd name="connsiteY191" fmla="*/ 1314994 h 3779520"/>
            <a:gd name="connsiteX192" fmla="*/ 383177 w 4235578"/>
            <a:gd name="connsiteY192" fmla="*/ 1219200 h 3779520"/>
            <a:gd name="connsiteX193" fmla="*/ 409303 w 4235578"/>
            <a:gd name="connsiteY193" fmla="*/ 1114697 h 3779520"/>
            <a:gd name="connsiteX194" fmla="*/ 418011 w 4235578"/>
            <a:gd name="connsiteY194" fmla="*/ 1088571 h 3779520"/>
            <a:gd name="connsiteX195" fmla="*/ 461554 w 4235578"/>
            <a:gd name="connsiteY195" fmla="*/ 1018903 h 3779520"/>
            <a:gd name="connsiteX196" fmla="*/ 513806 w 4235578"/>
            <a:gd name="connsiteY196" fmla="*/ 931817 h 3779520"/>
            <a:gd name="connsiteX197" fmla="*/ 548640 w 4235578"/>
            <a:gd name="connsiteY197" fmla="*/ 870857 h 3779520"/>
            <a:gd name="connsiteX198" fmla="*/ 566057 w 4235578"/>
            <a:gd name="connsiteY198" fmla="*/ 818605 h 3779520"/>
            <a:gd name="connsiteX199" fmla="*/ 600891 w 4235578"/>
            <a:gd name="connsiteY199" fmla="*/ 766354 h 3779520"/>
            <a:gd name="connsiteX200" fmla="*/ 609600 w 4235578"/>
            <a:gd name="connsiteY200" fmla="*/ 740228 h 3779520"/>
            <a:gd name="connsiteX201" fmla="*/ 644434 w 4235578"/>
            <a:gd name="connsiteY201" fmla="*/ 696685 h 3779520"/>
            <a:gd name="connsiteX202" fmla="*/ 670560 w 4235578"/>
            <a:gd name="connsiteY202" fmla="*/ 644434 h 3779520"/>
            <a:gd name="connsiteX203" fmla="*/ 705394 w 4235578"/>
            <a:gd name="connsiteY203" fmla="*/ 574765 h 3779520"/>
            <a:gd name="connsiteX204" fmla="*/ 714103 w 4235578"/>
            <a:gd name="connsiteY204" fmla="*/ 531223 h 3779520"/>
            <a:gd name="connsiteX205" fmla="*/ 731520 w 4235578"/>
            <a:gd name="connsiteY205" fmla="*/ 496388 h 3779520"/>
            <a:gd name="connsiteX206" fmla="*/ 748937 w 4235578"/>
            <a:gd name="connsiteY206" fmla="*/ 452845 h 3779520"/>
            <a:gd name="connsiteX207" fmla="*/ 775063 w 4235578"/>
            <a:gd name="connsiteY207" fmla="*/ 374468 h 3779520"/>
            <a:gd name="connsiteX208" fmla="*/ 783771 w 4235578"/>
            <a:gd name="connsiteY208" fmla="*/ 348343 h 3779520"/>
            <a:gd name="connsiteX209" fmla="*/ 801188 w 4235578"/>
            <a:gd name="connsiteY209" fmla="*/ 322217 h 3779520"/>
            <a:gd name="connsiteX210" fmla="*/ 809897 w 4235578"/>
            <a:gd name="connsiteY210" fmla="*/ 296091 h 3779520"/>
            <a:gd name="connsiteX211" fmla="*/ 862148 w 4235578"/>
            <a:gd name="connsiteY211" fmla="*/ 261257 h 3779520"/>
            <a:gd name="connsiteX212" fmla="*/ 914400 w 4235578"/>
            <a:gd name="connsiteY212" fmla="*/ 235131 h 3779520"/>
            <a:gd name="connsiteX213" fmla="*/ 940526 w 4235578"/>
            <a:gd name="connsiteY213" fmla="*/ 209005 h 3779520"/>
            <a:gd name="connsiteX214" fmla="*/ 966651 w 4235578"/>
            <a:gd name="connsiteY214" fmla="*/ 200297 h 3779520"/>
            <a:gd name="connsiteX215" fmla="*/ 1010194 w 4235578"/>
            <a:gd name="connsiteY215" fmla="*/ 174171 h 3779520"/>
            <a:gd name="connsiteX216" fmla="*/ 1045028 w 4235578"/>
            <a:gd name="connsiteY216" fmla="*/ 156754 h 3779520"/>
            <a:gd name="connsiteX217" fmla="*/ 1062446 w 4235578"/>
            <a:gd name="connsiteY217" fmla="*/ 139337 h 3779520"/>
            <a:gd name="connsiteX218" fmla="*/ 1123406 w 4235578"/>
            <a:gd name="connsiteY218" fmla="*/ 87085 h 3779520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  <a:cxn ang="0">
              <a:pos x="connsiteX12" y="connsiteY12"/>
            </a:cxn>
            <a:cxn ang="0">
              <a:pos x="connsiteX13" y="connsiteY13"/>
            </a:cxn>
            <a:cxn ang="0">
              <a:pos x="connsiteX14" y="connsiteY14"/>
            </a:cxn>
            <a:cxn ang="0">
              <a:pos x="connsiteX15" y="connsiteY15"/>
            </a:cxn>
            <a:cxn ang="0">
              <a:pos x="connsiteX16" y="connsiteY16"/>
            </a:cxn>
            <a:cxn ang="0">
              <a:pos x="connsiteX17" y="connsiteY17"/>
            </a:cxn>
            <a:cxn ang="0">
              <a:pos x="connsiteX18" y="connsiteY18"/>
            </a:cxn>
            <a:cxn ang="0">
              <a:pos x="connsiteX19" y="connsiteY19"/>
            </a:cxn>
            <a:cxn ang="0">
              <a:pos x="connsiteX20" y="connsiteY20"/>
            </a:cxn>
            <a:cxn ang="0">
              <a:pos x="connsiteX21" y="connsiteY21"/>
            </a:cxn>
            <a:cxn ang="0">
              <a:pos x="connsiteX22" y="connsiteY22"/>
            </a:cxn>
            <a:cxn ang="0">
              <a:pos x="connsiteX23" y="connsiteY23"/>
            </a:cxn>
            <a:cxn ang="0">
              <a:pos x="connsiteX24" y="connsiteY24"/>
            </a:cxn>
            <a:cxn ang="0">
              <a:pos x="connsiteX25" y="connsiteY25"/>
            </a:cxn>
            <a:cxn ang="0">
              <a:pos x="connsiteX26" y="connsiteY26"/>
            </a:cxn>
            <a:cxn ang="0">
              <a:pos x="connsiteX27" y="connsiteY27"/>
            </a:cxn>
            <a:cxn ang="0">
              <a:pos x="connsiteX28" y="connsiteY28"/>
            </a:cxn>
            <a:cxn ang="0">
              <a:pos x="connsiteX29" y="connsiteY29"/>
            </a:cxn>
            <a:cxn ang="0">
              <a:pos x="connsiteX30" y="connsiteY30"/>
            </a:cxn>
            <a:cxn ang="0">
              <a:pos x="connsiteX31" y="connsiteY31"/>
            </a:cxn>
            <a:cxn ang="0">
              <a:pos x="connsiteX32" y="connsiteY32"/>
            </a:cxn>
            <a:cxn ang="0">
              <a:pos x="connsiteX33" y="connsiteY33"/>
            </a:cxn>
            <a:cxn ang="0">
              <a:pos x="connsiteX34" y="connsiteY34"/>
            </a:cxn>
            <a:cxn ang="0">
              <a:pos x="connsiteX35" y="connsiteY35"/>
            </a:cxn>
            <a:cxn ang="0">
              <a:pos x="connsiteX36" y="connsiteY36"/>
            </a:cxn>
            <a:cxn ang="0">
              <a:pos x="connsiteX37" y="connsiteY37"/>
            </a:cxn>
            <a:cxn ang="0">
              <a:pos x="connsiteX38" y="connsiteY38"/>
            </a:cxn>
            <a:cxn ang="0">
              <a:pos x="connsiteX39" y="connsiteY39"/>
            </a:cxn>
            <a:cxn ang="0">
              <a:pos x="connsiteX40" y="connsiteY40"/>
            </a:cxn>
            <a:cxn ang="0">
              <a:pos x="connsiteX41" y="connsiteY41"/>
            </a:cxn>
            <a:cxn ang="0">
              <a:pos x="connsiteX42" y="connsiteY42"/>
            </a:cxn>
            <a:cxn ang="0">
              <a:pos x="connsiteX43" y="connsiteY43"/>
            </a:cxn>
            <a:cxn ang="0">
              <a:pos x="connsiteX44" y="connsiteY44"/>
            </a:cxn>
            <a:cxn ang="0">
              <a:pos x="connsiteX45" y="connsiteY45"/>
            </a:cxn>
            <a:cxn ang="0">
              <a:pos x="connsiteX46" y="connsiteY46"/>
            </a:cxn>
            <a:cxn ang="0">
              <a:pos x="connsiteX47" y="connsiteY47"/>
            </a:cxn>
            <a:cxn ang="0">
              <a:pos x="connsiteX48" y="connsiteY48"/>
            </a:cxn>
            <a:cxn ang="0">
              <a:pos x="connsiteX49" y="connsiteY49"/>
            </a:cxn>
            <a:cxn ang="0">
              <a:pos x="connsiteX50" y="connsiteY50"/>
            </a:cxn>
            <a:cxn ang="0">
              <a:pos x="connsiteX51" y="connsiteY51"/>
            </a:cxn>
            <a:cxn ang="0">
              <a:pos x="connsiteX52" y="connsiteY52"/>
            </a:cxn>
            <a:cxn ang="0">
              <a:pos x="connsiteX53" y="connsiteY53"/>
            </a:cxn>
            <a:cxn ang="0">
              <a:pos x="connsiteX54" y="connsiteY54"/>
            </a:cxn>
            <a:cxn ang="0">
              <a:pos x="connsiteX55" y="connsiteY55"/>
            </a:cxn>
            <a:cxn ang="0">
              <a:pos x="connsiteX56" y="connsiteY56"/>
            </a:cxn>
            <a:cxn ang="0">
              <a:pos x="connsiteX57" y="connsiteY57"/>
            </a:cxn>
            <a:cxn ang="0">
              <a:pos x="connsiteX58" y="connsiteY58"/>
            </a:cxn>
            <a:cxn ang="0">
              <a:pos x="connsiteX59" y="connsiteY59"/>
            </a:cxn>
            <a:cxn ang="0">
              <a:pos x="connsiteX60" y="connsiteY60"/>
            </a:cxn>
            <a:cxn ang="0">
              <a:pos x="connsiteX61" y="connsiteY61"/>
            </a:cxn>
            <a:cxn ang="0">
              <a:pos x="connsiteX62" y="connsiteY62"/>
            </a:cxn>
            <a:cxn ang="0">
              <a:pos x="connsiteX63" y="connsiteY63"/>
            </a:cxn>
            <a:cxn ang="0">
              <a:pos x="connsiteX64" y="connsiteY64"/>
            </a:cxn>
            <a:cxn ang="0">
              <a:pos x="connsiteX65" y="connsiteY65"/>
            </a:cxn>
            <a:cxn ang="0">
              <a:pos x="connsiteX66" y="connsiteY66"/>
            </a:cxn>
            <a:cxn ang="0">
              <a:pos x="connsiteX67" y="connsiteY67"/>
            </a:cxn>
            <a:cxn ang="0">
              <a:pos x="connsiteX68" y="connsiteY68"/>
            </a:cxn>
            <a:cxn ang="0">
              <a:pos x="connsiteX69" y="connsiteY69"/>
            </a:cxn>
            <a:cxn ang="0">
              <a:pos x="connsiteX70" y="connsiteY70"/>
            </a:cxn>
            <a:cxn ang="0">
              <a:pos x="connsiteX71" y="connsiteY71"/>
            </a:cxn>
            <a:cxn ang="0">
              <a:pos x="connsiteX72" y="connsiteY72"/>
            </a:cxn>
            <a:cxn ang="0">
              <a:pos x="connsiteX73" y="connsiteY73"/>
            </a:cxn>
            <a:cxn ang="0">
              <a:pos x="connsiteX74" y="connsiteY74"/>
            </a:cxn>
            <a:cxn ang="0">
              <a:pos x="connsiteX75" y="connsiteY75"/>
            </a:cxn>
            <a:cxn ang="0">
              <a:pos x="connsiteX76" y="connsiteY76"/>
            </a:cxn>
            <a:cxn ang="0">
              <a:pos x="connsiteX77" y="connsiteY77"/>
            </a:cxn>
            <a:cxn ang="0">
              <a:pos x="connsiteX78" y="connsiteY78"/>
            </a:cxn>
            <a:cxn ang="0">
              <a:pos x="connsiteX79" y="connsiteY79"/>
            </a:cxn>
            <a:cxn ang="0">
              <a:pos x="connsiteX80" y="connsiteY80"/>
            </a:cxn>
            <a:cxn ang="0">
              <a:pos x="connsiteX81" y="connsiteY81"/>
            </a:cxn>
            <a:cxn ang="0">
              <a:pos x="connsiteX82" y="connsiteY82"/>
            </a:cxn>
            <a:cxn ang="0">
              <a:pos x="connsiteX83" y="connsiteY83"/>
            </a:cxn>
            <a:cxn ang="0">
              <a:pos x="connsiteX84" y="connsiteY84"/>
            </a:cxn>
            <a:cxn ang="0">
              <a:pos x="connsiteX85" y="connsiteY85"/>
            </a:cxn>
            <a:cxn ang="0">
              <a:pos x="connsiteX86" y="connsiteY86"/>
            </a:cxn>
            <a:cxn ang="0">
              <a:pos x="connsiteX87" y="connsiteY87"/>
            </a:cxn>
            <a:cxn ang="0">
              <a:pos x="connsiteX88" y="connsiteY88"/>
            </a:cxn>
            <a:cxn ang="0">
              <a:pos x="connsiteX89" y="connsiteY89"/>
            </a:cxn>
            <a:cxn ang="0">
              <a:pos x="connsiteX90" y="connsiteY90"/>
            </a:cxn>
            <a:cxn ang="0">
              <a:pos x="connsiteX91" y="connsiteY91"/>
            </a:cxn>
            <a:cxn ang="0">
              <a:pos x="connsiteX92" y="connsiteY92"/>
            </a:cxn>
            <a:cxn ang="0">
              <a:pos x="connsiteX93" y="connsiteY93"/>
            </a:cxn>
            <a:cxn ang="0">
              <a:pos x="connsiteX94" y="connsiteY94"/>
            </a:cxn>
            <a:cxn ang="0">
              <a:pos x="connsiteX95" y="connsiteY95"/>
            </a:cxn>
            <a:cxn ang="0">
              <a:pos x="connsiteX96" y="connsiteY96"/>
            </a:cxn>
            <a:cxn ang="0">
              <a:pos x="connsiteX97" y="connsiteY97"/>
            </a:cxn>
            <a:cxn ang="0">
              <a:pos x="connsiteX98" y="connsiteY98"/>
            </a:cxn>
            <a:cxn ang="0">
              <a:pos x="connsiteX99" y="connsiteY99"/>
            </a:cxn>
            <a:cxn ang="0">
              <a:pos x="connsiteX100" y="connsiteY100"/>
            </a:cxn>
            <a:cxn ang="0">
              <a:pos x="connsiteX101" y="connsiteY101"/>
            </a:cxn>
            <a:cxn ang="0">
              <a:pos x="connsiteX102" y="connsiteY102"/>
            </a:cxn>
            <a:cxn ang="0">
              <a:pos x="connsiteX103" y="connsiteY103"/>
            </a:cxn>
            <a:cxn ang="0">
              <a:pos x="connsiteX104" y="connsiteY104"/>
            </a:cxn>
            <a:cxn ang="0">
              <a:pos x="connsiteX105" y="connsiteY105"/>
            </a:cxn>
            <a:cxn ang="0">
              <a:pos x="connsiteX106" y="connsiteY106"/>
            </a:cxn>
            <a:cxn ang="0">
              <a:pos x="connsiteX107" y="connsiteY107"/>
            </a:cxn>
            <a:cxn ang="0">
              <a:pos x="connsiteX108" y="connsiteY108"/>
            </a:cxn>
            <a:cxn ang="0">
              <a:pos x="connsiteX109" y="connsiteY109"/>
            </a:cxn>
            <a:cxn ang="0">
              <a:pos x="connsiteX110" y="connsiteY110"/>
            </a:cxn>
            <a:cxn ang="0">
              <a:pos x="connsiteX111" y="connsiteY111"/>
            </a:cxn>
            <a:cxn ang="0">
              <a:pos x="connsiteX112" y="connsiteY112"/>
            </a:cxn>
            <a:cxn ang="0">
              <a:pos x="connsiteX113" y="connsiteY113"/>
            </a:cxn>
            <a:cxn ang="0">
              <a:pos x="connsiteX114" y="connsiteY114"/>
            </a:cxn>
            <a:cxn ang="0">
              <a:pos x="connsiteX115" y="connsiteY115"/>
            </a:cxn>
            <a:cxn ang="0">
              <a:pos x="connsiteX116" y="connsiteY116"/>
            </a:cxn>
            <a:cxn ang="0">
              <a:pos x="connsiteX117" y="connsiteY117"/>
            </a:cxn>
            <a:cxn ang="0">
              <a:pos x="connsiteX118" y="connsiteY118"/>
            </a:cxn>
            <a:cxn ang="0">
              <a:pos x="connsiteX119" y="connsiteY119"/>
            </a:cxn>
            <a:cxn ang="0">
              <a:pos x="connsiteX120" y="connsiteY120"/>
            </a:cxn>
            <a:cxn ang="0">
              <a:pos x="connsiteX121" y="connsiteY121"/>
            </a:cxn>
            <a:cxn ang="0">
              <a:pos x="connsiteX122" y="connsiteY122"/>
            </a:cxn>
            <a:cxn ang="0">
              <a:pos x="connsiteX123" y="connsiteY123"/>
            </a:cxn>
            <a:cxn ang="0">
              <a:pos x="connsiteX124" y="connsiteY124"/>
            </a:cxn>
            <a:cxn ang="0">
              <a:pos x="connsiteX125" y="connsiteY125"/>
            </a:cxn>
            <a:cxn ang="0">
              <a:pos x="connsiteX126" y="connsiteY126"/>
            </a:cxn>
            <a:cxn ang="0">
              <a:pos x="connsiteX127" y="connsiteY127"/>
            </a:cxn>
            <a:cxn ang="0">
              <a:pos x="connsiteX128" y="connsiteY128"/>
            </a:cxn>
            <a:cxn ang="0">
              <a:pos x="connsiteX129" y="connsiteY129"/>
            </a:cxn>
            <a:cxn ang="0">
              <a:pos x="connsiteX130" y="connsiteY130"/>
            </a:cxn>
            <a:cxn ang="0">
              <a:pos x="connsiteX131" y="connsiteY131"/>
            </a:cxn>
            <a:cxn ang="0">
              <a:pos x="connsiteX132" y="connsiteY132"/>
            </a:cxn>
            <a:cxn ang="0">
              <a:pos x="connsiteX133" y="connsiteY133"/>
            </a:cxn>
            <a:cxn ang="0">
              <a:pos x="connsiteX134" y="connsiteY134"/>
            </a:cxn>
            <a:cxn ang="0">
              <a:pos x="connsiteX135" y="connsiteY135"/>
            </a:cxn>
            <a:cxn ang="0">
              <a:pos x="connsiteX136" y="connsiteY136"/>
            </a:cxn>
            <a:cxn ang="0">
              <a:pos x="connsiteX137" y="connsiteY137"/>
            </a:cxn>
            <a:cxn ang="0">
              <a:pos x="connsiteX138" y="connsiteY138"/>
            </a:cxn>
            <a:cxn ang="0">
              <a:pos x="connsiteX139" y="connsiteY139"/>
            </a:cxn>
            <a:cxn ang="0">
              <a:pos x="connsiteX140" y="connsiteY140"/>
            </a:cxn>
            <a:cxn ang="0">
              <a:pos x="connsiteX141" y="connsiteY141"/>
            </a:cxn>
            <a:cxn ang="0">
              <a:pos x="connsiteX142" y="connsiteY142"/>
            </a:cxn>
            <a:cxn ang="0">
              <a:pos x="connsiteX143" y="connsiteY143"/>
            </a:cxn>
            <a:cxn ang="0">
              <a:pos x="connsiteX144" y="connsiteY144"/>
            </a:cxn>
            <a:cxn ang="0">
              <a:pos x="connsiteX145" y="connsiteY145"/>
            </a:cxn>
            <a:cxn ang="0">
              <a:pos x="connsiteX146" y="connsiteY146"/>
            </a:cxn>
            <a:cxn ang="0">
              <a:pos x="connsiteX147" y="connsiteY147"/>
            </a:cxn>
            <a:cxn ang="0">
              <a:pos x="connsiteX148" y="connsiteY148"/>
            </a:cxn>
            <a:cxn ang="0">
              <a:pos x="connsiteX149" y="connsiteY149"/>
            </a:cxn>
            <a:cxn ang="0">
              <a:pos x="connsiteX150" y="connsiteY150"/>
            </a:cxn>
            <a:cxn ang="0">
              <a:pos x="connsiteX151" y="connsiteY151"/>
            </a:cxn>
            <a:cxn ang="0">
              <a:pos x="connsiteX152" y="connsiteY152"/>
            </a:cxn>
            <a:cxn ang="0">
              <a:pos x="connsiteX153" y="connsiteY153"/>
            </a:cxn>
            <a:cxn ang="0">
              <a:pos x="connsiteX154" y="connsiteY154"/>
            </a:cxn>
            <a:cxn ang="0">
              <a:pos x="connsiteX155" y="connsiteY155"/>
            </a:cxn>
            <a:cxn ang="0">
              <a:pos x="connsiteX156" y="connsiteY156"/>
            </a:cxn>
            <a:cxn ang="0">
              <a:pos x="connsiteX157" y="connsiteY157"/>
            </a:cxn>
            <a:cxn ang="0">
              <a:pos x="connsiteX158" y="connsiteY158"/>
            </a:cxn>
            <a:cxn ang="0">
              <a:pos x="connsiteX159" y="connsiteY159"/>
            </a:cxn>
            <a:cxn ang="0">
              <a:pos x="connsiteX160" y="connsiteY160"/>
            </a:cxn>
            <a:cxn ang="0">
              <a:pos x="connsiteX161" y="connsiteY161"/>
            </a:cxn>
            <a:cxn ang="0">
              <a:pos x="connsiteX162" y="connsiteY162"/>
            </a:cxn>
            <a:cxn ang="0">
              <a:pos x="connsiteX163" y="connsiteY163"/>
            </a:cxn>
            <a:cxn ang="0">
              <a:pos x="connsiteX164" y="connsiteY164"/>
            </a:cxn>
            <a:cxn ang="0">
              <a:pos x="connsiteX165" y="connsiteY165"/>
            </a:cxn>
            <a:cxn ang="0">
              <a:pos x="connsiteX166" y="connsiteY166"/>
            </a:cxn>
            <a:cxn ang="0">
              <a:pos x="connsiteX167" y="connsiteY167"/>
            </a:cxn>
            <a:cxn ang="0">
              <a:pos x="connsiteX168" y="connsiteY168"/>
            </a:cxn>
            <a:cxn ang="0">
              <a:pos x="connsiteX169" y="connsiteY169"/>
            </a:cxn>
            <a:cxn ang="0">
              <a:pos x="connsiteX170" y="connsiteY170"/>
            </a:cxn>
            <a:cxn ang="0">
              <a:pos x="connsiteX171" y="connsiteY171"/>
            </a:cxn>
            <a:cxn ang="0">
              <a:pos x="connsiteX172" y="connsiteY172"/>
            </a:cxn>
            <a:cxn ang="0">
              <a:pos x="connsiteX173" y="connsiteY173"/>
            </a:cxn>
            <a:cxn ang="0">
              <a:pos x="connsiteX174" y="connsiteY174"/>
            </a:cxn>
            <a:cxn ang="0">
              <a:pos x="connsiteX175" y="connsiteY175"/>
            </a:cxn>
            <a:cxn ang="0">
              <a:pos x="connsiteX176" y="connsiteY176"/>
            </a:cxn>
            <a:cxn ang="0">
              <a:pos x="connsiteX177" y="connsiteY177"/>
            </a:cxn>
            <a:cxn ang="0">
              <a:pos x="connsiteX178" y="connsiteY178"/>
            </a:cxn>
            <a:cxn ang="0">
              <a:pos x="connsiteX179" y="connsiteY179"/>
            </a:cxn>
            <a:cxn ang="0">
              <a:pos x="connsiteX180" y="connsiteY180"/>
            </a:cxn>
            <a:cxn ang="0">
              <a:pos x="connsiteX181" y="connsiteY181"/>
            </a:cxn>
            <a:cxn ang="0">
              <a:pos x="connsiteX182" y="connsiteY182"/>
            </a:cxn>
            <a:cxn ang="0">
              <a:pos x="connsiteX183" y="connsiteY183"/>
            </a:cxn>
            <a:cxn ang="0">
              <a:pos x="connsiteX184" y="connsiteY184"/>
            </a:cxn>
            <a:cxn ang="0">
              <a:pos x="connsiteX185" y="connsiteY185"/>
            </a:cxn>
            <a:cxn ang="0">
              <a:pos x="connsiteX186" y="connsiteY186"/>
            </a:cxn>
            <a:cxn ang="0">
              <a:pos x="connsiteX187" y="connsiteY187"/>
            </a:cxn>
            <a:cxn ang="0">
              <a:pos x="connsiteX188" y="connsiteY188"/>
            </a:cxn>
            <a:cxn ang="0">
              <a:pos x="connsiteX189" y="connsiteY189"/>
            </a:cxn>
            <a:cxn ang="0">
              <a:pos x="connsiteX190" y="connsiteY190"/>
            </a:cxn>
            <a:cxn ang="0">
              <a:pos x="connsiteX191" y="connsiteY191"/>
            </a:cxn>
            <a:cxn ang="0">
              <a:pos x="connsiteX192" y="connsiteY192"/>
            </a:cxn>
            <a:cxn ang="0">
              <a:pos x="connsiteX193" y="connsiteY193"/>
            </a:cxn>
            <a:cxn ang="0">
              <a:pos x="connsiteX194" y="connsiteY194"/>
            </a:cxn>
            <a:cxn ang="0">
              <a:pos x="connsiteX195" y="connsiteY195"/>
            </a:cxn>
            <a:cxn ang="0">
              <a:pos x="connsiteX196" y="connsiteY196"/>
            </a:cxn>
            <a:cxn ang="0">
              <a:pos x="connsiteX197" y="connsiteY197"/>
            </a:cxn>
            <a:cxn ang="0">
              <a:pos x="connsiteX198" y="connsiteY198"/>
            </a:cxn>
            <a:cxn ang="0">
              <a:pos x="connsiteX199" y="connsiteY199"/>
            </a:cxn>
            <a:cxn ang="0">
              <a:pos x="connsiteX200" y="connsiteY200"/>
            </a:cxn>
            <a:cxn ang="0">
              <a:pos x="connsiteX201" y="connsiteY201"/>
            </a:cxn>
            <a:cxn ang="0">
              <a:pos x="connsiteX202" y="connsiteY202"/>
            </a:cxn>
            <a:cxn ang="0">
              <a:pos x="connsiteX203" y="connsiteY203"/>
            </a:cxn>
            <a:cxn ang="0">
              <a:pos x="connsiteX204" y="connsiteY204"/>
            </a:cxn>
            <a:cxn ang="0">
              <a:pos x="connsiteX205" y="connsiteY205"/>
            </a:cxn>
            <a:cxn ang="0">
              <a:pos x="connsiteX206" y="connsiteY206"/>
            </a:cxn>
            <a:cxn ang="0">
              <a:pos x="connsiteX207" y="connsiteY207"/>
            </a:cxn>
            <a:cxn ang="0">
              <a:pos x="connsiteX208" y="connsiteY208"/>
            </a:cxn>
            <a:cxn ang="0">
              <a:pos x="connsiteX209" y="connsiteY209"/>
            </a:cxn>
            <a:cxn ang="0">
              <a:pos x="connsiteX210" y="connsiteY210"/>
            </a:cxn>
            <a:cxn ang="0">
              <a:pos x="connsiteX211" y="connsiteY211"/>
            </a:cxn>
            <a:cxn ang="0">
              <a:pos x="connsiteX212" y="connsiteY212"/>
            </a:cxn>
            <a:cxn ang="0">
              <a:pos x="connsiteX213" y="connsiteY213"/>
            </a:cxn>
            <a:cxn ang="0">
              <a:pos x="connsiteX214" y="connsiteY214"/>
            </a:cxn>
            <a:cxn ang="0">
              <a:pos x="connsiteX215" y="connsiteY215"/>
            </a:cxn>
            <a:cxn ang="0">
              <a:pos x="connsiteX216" y="connsiteY216"/>
            </a:cxn>
            <a:cxn ang="0">
              <a:pos x="connsiteX217" y="connsiteY217"/>
            </a:cxn>
            <a:cxn ang="0">
              <a:pos x="connsiteX218" y="connsiteY218"/>
            </a:cxn>
          </a:cxnLst>
          <a:rect l="l" t="t" r="r" b="b"/>
          <a:pathLst>
            <a:path w="4235578" h="3779520">
              <a:moveTo>
                <a:pt x="1123406" y="87085"/>
              </a:moveTo>
              <a:cubicBezTo>
                <a:pt x="1135017" y="71119"/>
                <a:pt x="1126284" y="57148"/>
                <a:pt x="1132114" y="43543"/>
              </a:cubicBezTo>
              <a:cubicBezTo>
                <a:pt x="1135348" y="35996"/>
                <a:pt x="1143120" y="31254"/>
                <a:pt x="1149531" y="26125"/>
              </a:cubicBezTo>
              <a:cubicBezTo>
                <a:pt x="1173647" y="6832"/>
                <a:pt x="1174189" y="9197"/>
                <a:pt x="1201783" y="0"/>
              </a:cubicBezTo>
              <a:cubicBezTo>
                <a:pt x="1280160" y="2903"/>
                <a:pt x="1358805" y="1607"/>
                <a:pt x="1436914" y="8708"/>
              </a:cubicBezTo>
              <a:cubicBezTo>
                <a:pt x="1455198" y="10370"/>
                <a:pt x="1471749" y="20319"/>
                <a:pt x="1489166" y="26125"/>
              </a:cubicBezTo>
              <a:cubicBezTo>
                <a:pt x="1554826" y="48012"/>
                <a:pt x="1473896" y="18491"/>
                <a:pt x="1541417" y="52251"/>
              </a:cubicBezTo>
              <a:cubicBezTo>
                <a:pt x="1584342" y="73714"/>
                <a:pt x="1552072" y="45101"/>
                <a:pt x="1593668" y="78377"/>
              </a:cubicBezTo>
              <a:cubicBezTo>
                <a:pt x="1600079" y="83506"/>
                <a:pt x="1604517" y="90868"/>
                <a:pt x="1611086" y="95794"/>
              </a:cubicBezTo>
              <a:cubicBezTo>
                <a:pt x="1627832" y="108353"/>
                <a:pt x="1645920" y="119017"/>
                <a:pt x="1663337" y="130628"/>
              </a:cubicBezTo>
              <a:cubicBezTo>
                <a:pt x="1672046" y="136434"/>
                <a:pt x="1682062" y="140644"/>
                <a:pt x="1689463" y="148045"/>
              </a:cubicBezTo>
              <a:cubicBezTo>
                <a:pt x="1695269" y="153851"/>
                <a:pt x="1701751" y="159052"/>
                <a:pt x="1706880" y="165463"/>
              </a:cubicBezTo>
              <a:cubicBezTo>
                <a:pt x="1713418" y="173636"/>
                <a:pt x="1716896" y="184187"/>
                <a:pt x="1724297" y="191588"/>
              </a:cubicBezTo>
              <a:cubicBezTo>
                <a:pt x="1731698" y="198989"/>
                <a:pt x="1741714" y="203199"/>
                <a:pt x="1750423" y="209005"/>
              </a:cubicBezTo>
              <a:cubicBezTo>
                <a:pt x="1773643" y="278670"/>
                <a:pt x="1738813" y="197397"/>
                <a:pt x="1785257" y="243840"/>
              </a:cubicBezTo>
              <a:cubicBezTo>
                <a:pt x="1791748" y="250331"/>
                <a:pt x="1789243" y="262094"/>
                <a:pt x="1793966" y="269965"/>
              </a:cubicBezTo>
              <a:cubicBezTo>
                <a:pt x="1798190" y="277006"/>
                <a:pt x="1806254" y="280972"/>
                <a:pt x="1811383" y="287383"/>
              </a:cubicBezTo>
              <a:cubicBezTo>
                <a:pt x="1817921" y="295556"/>
                <a:pt x="1822100" y="305468"/>
                <a:pt x="1828800" y="313508"/>
              </a:cubicBezTo>
              <a:cubicBezTo>
                <a:pt x="1849754" y="338653"/>
                <a:pt x="1855363" y="339925"/>
                <a:pt x="1881051" y="357051"/>
              </a:cubicBezTo>
              <a:cubicBezTo>
                <a:pt x="1901759" y="419173"/>
                <a:pt x="1872396" y="344068"/>
                <a:pt x="1915886" y="409303"/>
              </a:cubicBezTo>
              <a:cubicBezTo>
                <a:pt x="1920978" y="416941"/>
                <a:pt x="1920489" y="427218"/>
                <a:pt x="1924594" y="435428"/>
              </a:cubicBezTo>
              <a:cubicBezTo>
                <a:pt x="1930962" y="448165"/>
                <a:pt x="1962217" y="488495"/>
                <a:pt x="1968137" y="496388"/>
              </a:cubicBezTo>
              <a:cubicBezTo>
                <a:pt x="1979617" y="530826"/>
                <a:pt x="1974214" y="523798"/>
                <a:pt x="2002971" y="557348"/>
              </a:cubicBezTo>
              <a:cubicBezTo>
                <a:pt x="2010986" y="566699"/>
                <a:pt x="2021939" y="573452"/>
                <a:pt x="2029097" y="583474"/>
              </a:cubicBezTo>
              <a:cubicBezTo>
                <a:pt x="2036643" y="594038"/>
                <a:pt x="2040073" y="607037"/>
                <a:pt x="2046514" y="618308"/>
              </a:cubicBezTo>
              <a:cubicBezTo>
                <a:pt x="2059101" y="640336"/>
                <a:pt x="2075513" y="658491"/>
                <a:pt x="2090057" y="679268"/>
              </a:cubicBezTo>
              <a:cubicBezTo>
                <a:pt x="2108063" y="704991"/>
                <a:pt x="2124891" y="731520"/>
                <a:pt x="2142308" y="757645"/>
              </a:cubicBezTo>
              <a:lnTo>
                <a:pt x="2159726" y="783771"/>
              </a:lnTo>
              <a:lnTo>
                <a:pt x="2177143" y="809897"/>
              </a:lnTo>
              <a:cubicBezTo>
                <a:pt x="2180046" y="818606"/>
                <a:pt x="2181393" y="827999"/>
                <a:pt x="2185851" y="836023"/>
              </a:cubicBezTo>
              <a:cubicBezTo>
                <a:pt x="2196017" y="854322"/>
                <a:pt x="2220686" y="888274"/>
                <a:pt x="2220686" y="888274"/>
              </a:cubicBezTo>
              <a:cubicBezTo>
                <a:pt x="2241392" y="950395"/>
                <a:pt x="2212031" y="875292"/>
                <a:pt x="2255520" y="940525"/>
              </a:cubicBezTo>
              <a:cubicBezTo>
                <a:pt x="2260612" y="948163"/>
                <a:pt x="2260123" y="958440"/>
                <a:pt x="2264228" y="966651"/>
              </a:cubicBezTo>
              <a:cubicBezTo>
                <a:pt x="2268909" y="976013"/>
                <a:pt x="2276453" y="983689"/>
                <a:pt x="2281646" y="992777"/>
              </a:cubicBezTo>
              <a:cubicBezTo>
                <a:pt x="2288087" y="1004048"/>
                <a:pt x="2292622" y="1016340"/>
                <a:pt x="2299063" y="1027611"/>
              </a:cubicBezTo>
              <a:cubicBezTo>
                <a:pt x="2304256" y="1036698"/>
                <a:pt x="2310933" y="1044861"/>
                <a:pt x="2316480" y="1053737"/>
              </a:cubicBezTo>
              <a:cubicBezTo>
                <a:pt x="2368986" y="1137746"/>
                <a:pt x="2320235" y="1063724"/>
                <a:pt x="2360023" y="1123405"/>
              </a:cubicBezTo>
              <a:cubicBezTo>
                <a:pt x="2375350" y="1169390"/>
                <a:pt x="2363639" y="1141893"/>
                <a:pt x="2403566" y="1201783"/>
              </a:cubicBezTo>
              <a:lnTo>
                <a:pt x="2420983" y="1227908"/>
              </a:lnTo>
              <a:cubicBezTo>
                <a:pt x="2426789" y="1245325"/>
                <a:pt x="2425418" y="1267178"/>
                <a:pt x="2438400" y="1280160"/>
              </a:cubicBezTo>
              <a:cubicBezTo>
                <a:pt x="2471927" y="1313686"/>
                <a:pt x="2457695" y="1296038"/>
                <a:pt x="2481943" y="1332411"/>
              </a:cubicBezTo>
              <a:cubicBezTo>
                <a:pt x="2484846" y="1341120"/>
                <a:pt x="2486546" y="1350326"/>
                <a:pt x="2490651" y="1358537"/>
              </a:cubicBezTo>
              <a:cubicBezTo>
                <a:pt x="2495332" y="1367899"/>
                <a:pt x="2502875" y="1375576"/>
                <a:pt x="2508068" y="1384663"/>
              </a:cubicBezTo>
              <a:cubicBezTo>
                <a:pt x="2514509" y="1395934"/>
                <a:pt x="2519680" y="1407886"/>
                <a:pt x="2525486" y="1419497"/>
              </a:cubicBezTo>
              <a:cubicBezTo>
                <a:pt x="2528389" y="1431108"/>
                <a:pt x="2528841" y="1443626"/>
                <a:pt x="2534194" y="1454331"/>
              </a:cubicBezTo>
              <a:cubicBezTo>
                <a:pt x="2540685" y="1467313"/>
                <a:pt x="2551997" y="1477274"/>
                <a:pt x="2560320" y="1489165"/>
              </a:cubicBezTo>
              <a:cubicBezTo>
                <a:pt x="2572324" y="1506314"/>
                <a:pt x="2585793" y="1522694"/>
                <a:pt x="2595154" y="1541417"/>
              </a:cubicBezTo>
              <a:cubicBezTo>
                <a:pt x="2619062" y="1589233"/>
                <a:pt x="2604782" y="1565866"/>
                <a:pt x="2638697" y="1611085"/>
              </a:cubicBezTo>
              <a:cubicBezTo>
                <a:pt x="2641600" y="1619794"/>
                <a:pt x="2642314" y="1629573"/>
                <a:pt x="2647406" y="1637211"/>
              </a:cubicBezTo>
              <a:cubicBezTo>
                <a:pt x="2685929" y="1694996"/>
                <a:pt x="2662453" y="1632474"/>
                <a:pt x="2690948" y="1689463"/>
              </a:cubicBezTo>
              <a:cubicBezTo>
                <a:pt x="2695053" y="1697673"/>
                <a:pt x="2695552" y="1707378"/>
                <a:pt x="2699657" y="1715588"/>
              </a:cubicBezTo>
              <a:cubicBezTo>
                <a:pt x="2706026" y="1728326"/>
                <a:pt x="2737279" y="1768654"/>
                <a:pt x="2743200" y="1776548"/>
              </a:cubicBezTo>
              <a:cubicBezTo>
                <a:pt x="2746103" y="1785257"/>
                <a:pt x="2747185" y="1794803"/>
                <a:pt x="2751908" y="1802674"/>
              </a:cubicBezTo>
              <a:cubicBezTo>
                <a:pt x="2756132" y="1809715"/>
                <a:pt x="2764197" y="1813680"/>
                <a:pt x="2769326" y="1820091"/>
              </a:cubicBezTo>
              <a:cubicBezTo>
                <a:pt x="2775864" y="1828264"/>
                <a:pt x="2780937" y="1837508"/>
                <a:pt x="2786743" y="1846217"/>
              </a:cubicBezTo>
              <a:cubicBezTo>
                <a:pt x="2807448" y="1908336"/>
                <a:pt x="2778090" y="1833239"/>
                <a:pt x="2821577" y="1898468"/>
              </a:cubicBezTo>
              <a:cubicBezTo>
                <a:pt x="2855230" y="1948946"/>
                <a:pt x="2797982" y="1903058"/>
                <a:pt x="2856411" y="1942011"/>
              </a:cubicBezTo>
              <a:cubicBezTo>
                <a:pt x="2870923" y="1985545"/>
                <a:pt x="2857694" y="1955040"/>
                <a:pt x="2891246" y="2002971"/>
              </a:cubicBezTo>
              <a:cubicBezTo>
                <a:pt x="2903250" y="2020120"/>
                <a:pt x="2913520" y="2038477"/>
                <a:pt x="2926080" y="2055223"/>
              </a:cubicBezTo>
              <a:cubicBezTo>
                <a:pt x="2934789" y="2066834"/>
                <a:pt x="2943770" y="2078246"/>
                <a:pt x="2952206" y="2090057"/>
              </a:cubicBezTo>
              <a:cubicBezTo>
                <a:pt x="2958290" y="2098574"/>
                <a:pt x="2962923" y="2108142"/>
                <a:pt x="2969623" y="2116183"/>
              </a:cubicBezTo>
              <a:cubicBezTo>
                <a:pt x="2977507" y="2125644"/>
                <a:pt x="2987864" y="2132847"/>
                <a:pt x="2995748" y="2142308"/>
              </a:cubicBezTo>
              <a:cubicBezTo>
                <a:pt x="3002449" y="2150349"/>
                <a:pt x="3007082" y="2159917"/>
                <a:pt x="3013166" y="2168434"/>
              </a:cubicBezTo>
              <a:cubicBezTo>
                <a:pt x="3021602" y="2180245"/>
                <a:pt x="3030855" y="2191457"/>
                <a:pt x="3039291" y="2203268"/>
              </a:cubicBezTo>
              <a:cubicBezTo>
                <a:pt x="3045374" y="2211785"/>
                <a:pt x="3050170" y="2221221"/>
                <a:pt x="3056708" y="2229394"/>
              </a:cubicBezTo>
              <a:cubicBezTo>
                <a:pt x="3061837" y="2235805"/>
                <a:pt x="3069200" y="2240242"/>
                <a:pt x="3074126" y="2246811"/>
              </a:cubicBezTo>
              <a:cubicBezTo>
                <a:pt x="3086686" y="2263557"/>
                <a:pt x="3094158" y="2284261"/>
                <a:pt x="3108960" y="2299063"/>
              </a:cubicBezTo>
              <a:cubicBezTo>
                <a:pt x="3185269" y="2375369"/>
                <a:pt x="3091897" y="2278584"/>
                <a:pt x="3152503" y="2351314"/>
              </a:cubicBezTo>
              <a:cubicBezTo>
                <a:pt x="3160387" y="2360775"/>
                <a:pt x="3170829" y="2367908"/>
                <a:pt x="3178628" y="2377440"/>
              </a:cubicBezTo>
              <a:cubicBezTo>
                <a:pt x="3197010" y="2399907"/>
                <a:pt x="3210354" y="2426582"/>
                <a:pt x="3230880" y="2447108"/>
              </a:cubicBezTo>
              <a:cubicBezTo>
                <a:pt x="3251200" y="2467428"/>
                <a:pt x="3274598" y="2485078"/>
                <a:pt x="3291840" y="2508068"/>
              </a:cubicBezTo>
              <a:cubicBezTo>
                <a:pt x="3300549" y="2519680"/>
                <a:pt x="3309530" y="2531092"/>
                <a:pt x="3317966" y="2542903"/>
              </a:cubicBezTo>
              <a:cubicBezTo>
                <a:pt x="3324049" y="2551420"/>
                <a:pt x="3327982" y="2561627"/>
                <a:pt x="3335383" y="2569028"/>
              </a:cubicBezTo>
              <a:cubicBezTo>
                <a:pt x="3403880" y="2637525"/>
                <a:pt x="3316306" y="2526976"/>
                <a:pt x="3387634" y="2612571"/>
              </a:cubicBezTo>
              <a:cubicBezTo>
                <a:pt x="3394334" y="2620612"/>
                <a:pt x="3397650" y="2631296"/>
                <a:pt x="3405051" y="2638697"/>
              </a:cubicBezTo>
              <a:cubicBezTo>
                <a:pt x="3443245" y="2676891"/>
                <a:pt x="3421634" y="2632303"/>
                <a:pt x="3457303" y="2682240"/>
              </a:cubicBezTo>
              <a:cubicBezTo>
                <a:pt x="3497481" y="2738489"/>
                <a:pt x="3449342" y="2700155"/>
                <a:pt x="3500846" y="2734491"/>
              </a:cubicBezTo>
              <a:cubicBezTo>
                <a:pt x="3541486" y="2795452"/>
                <a:pt x="3518263" y="2775132"/>
                <a:pt x="3561806" y="2804160"/>
              </a:cubicBezTo>
              <a:cubicBezTo>
                <a:pt x="3608248" y="2873822"/>
                <a:pt x="3547295" y="2789650"/>
                <a:pt x="3605348" y="2847703"/>
              </a:cubicBezTo>
              <a:cubicBezTo>
                <a:pt x="3618491" y="2860846"/>
                <a:pt x="3627749" y="2877429"/>
                <a:pt x="3640183" y="2891245"/>
              </a:cubicBezTo>
              <a:cubicBezTo>
                <a:pt x="3653915" y="2906502"/>
                <a:pt x="3669212" y="2920274"/>
                <a:pt x="3683726" y="2934788"/>
              </a:cubicBezTo>
              <a:cubicBezTo>
                <a:pt x="3692434" y="2943497"/>
                <a:pt x="3699604" y="2954083"/>
                <a:pt x="3709851" y="2960914"/>
              </a:cubicBezTo>
              <a:lnTo>
                <a:pt x="3735977" y="2978331"/>
              </a:lnTo>
              <a:cubicBezTo>
                <a:pt x="3741783" y="2987040"/>
                <a:pt x="3745993" y="2997056"/>
                <a:pt x="3753394" y="3004457"/>
              </a:cubicBezTo>
              <a:cubicBezTo>
                <a:pt x="3776005" y="3027068"/>
                <a:pt x="3795468" y="3034203"/>
                <a:pt x="3823063" y="3048000"/>
              </a:cubicBezTo>
              <a:cubicBezTo>
                <a:pt x="3876669" y="3128408"/>
                <a:pt x="3808262" y="3029499"/>
                <a:pt x="3857897" y="3091543"/>
              </a:cubicBezTo>
              <a:cubicBezTo>
                <a:pt x="3864435" y="3099716"/>
                <a:pt x="3868361" y="3109846"/>
                <a:pt x="3875314" y="3117668"/>
              </a:cubicBezTo>
              <a:cubicBezTo>
                <a:pt x="3891679" y="3136078"/>
                <a:pt x="3913903" y="3149425"/>
                <a:pt x="3927566" y="3169920"/>
              </a:cubicBezTo>
              <a:cubicBezTo>
                <a:pt x="3933372" y="3178628"/>
                <a:pt x="3938091" y="3188168"/>
                <a:pt x="3944983" y="3196045"/>
              </a:cubicBezTo>
              <a:cubicBezTo>
                <a:pt x="3958500" y="3211493"/>
                <a:pt x="3974012" y="3225074"/>
                <a:pt x="3988526" y="3239588"/>
              </a:cubicBezTo>
              <a:lnTo>
                <a:pt x="4014651" y="3265714"/>
              </a:lnTo>
              <a:cubicBezTo>
                <a:pt x="4034264" y="3324549"/>
                <a:pt x="4007064" y="3260775"/>
                <a:pt x="4049486" y="3309257"/>
              </a:cubicBezTo>
              <a:cubicBezTo>
                <a:pt x="4120606" y="3390536"/>
                <a:pt x="4051662" y="3339737"/>
                <a:pt x="4110446" y="3378925"/>
              </a:cubicBezTo>
              <a:cubicBezTo>
                <a:pt x="4130056" y="3437760"/>
                <a:pt x="4102859" y="3373987"/>
                <a:pt x="4145280" y="3422468"/>
              </a:cubicBezTo>
              <a:cubicBezTo>
                <a:pt x="4159064" y="3438222"/>
                <a:pt x="4168503" y="3457303"/>
                <a:pt x="4180114" y="3474720"/>
              </a:cubicBezTo>
              <a:cubicBezTo>
                <a:pt x="4185920" y="3483428"/>
                <a:pt x="4190131" y="3493444"/>
                <a:pt x="4197531" y="3500845"/>
              </a:cubicBezTo>
              <a:lnTo>
                <a:pt x="4214948" y="3518263"/>
              </a:lnTo>
              <a:cubicBezTo>
                <a:pt x="4243412" y="3603650"/>
                <a:pt x="4241483" y="3587545"/>
                <a:pt x="4214948" y="3753394"/>
              </a:cubicBezTo>
              <a:cubicBezTo>
                <a:pt x="4213498" y="3762458"/>
                <a:pt x="4197946" y="3761089"/>
                <a:pt x="4188823" y="3762103"/>
              </a:cubicBezTo>
              <a:cubicBezTo>
                <a:pt x="4119340" y="3769823"/>
                <a:pt x="3979817" y="3779520"/>
                <a:pt x="3979817" y="3779520"/>
              </a:cubicBezTo>
              <a:cubicBezTo>
                <a:pt x="3886926" y="3776617"/>
                <a:pt x="3793883" y="3776859"/>
                <a:pt x="3701143" y="3770811"/>
              </a:cubicBezTo>
              <a:cubicBezTo>
                <a:pt x="3660177" y="3768139"/>
                <a:pt x="3579223" y="3753394"/>
                <a:pt x="3579223" y="3753394"/>
              </a:cubicBezTo>
              <a:cubicBezTo>
                <a:pt x="3529148" y="3736702"/>
                <a:pt x="3572194" y="3749320"/>
                <a:pt x="3492137" y="3735977"/>
              </a:cubicBezTo>
              <a:cubicBezTo>
                <a:pt x="3477537" y="3733544"/>
                <a:pt x="3463224" y="3729519"/>
                <a:pt x="3448594" y="3727268"/>
              </a:cubicBezTo>
              <a:cubicBezTo>
                <a:pt x="3425463" y="3723709"/>
                <a:pt x="3402070" y="3722032"/>
                <a:pt x="3378926" y="3718560"/>
              </a:cubicBezTo>
              <a:cubicBezTo>
                <a:pt x="3344002" y="3713322"/>
                <a:pt x="3309257" y="3706949"/>
                <a:pt x="3274423" y="3701143"/>
              </a:cubicBezTo>
              <a:cubicBezTo>
                <a:pt x="3257006" y="3698240"/>
                <a:pt x="3239301" y="3696717"/>
                <a:pt x="3222171" y="3692434"/>
              </a:cubicBezTo>
              <a:cubicBezTo>
                <a:pt x="3210560" y="3689531"/>
                <a:pt x="3198801" y="3687164"/>
                <a:pt x="3187337" y="3683725"/>
              </a:cubicBezTo>
              <a:cubicBezTo>
                <a:pt x="3169752" y="3678449"/>
                <a:pt x="3153089" y="3669908"/>
                <a:pt x="3135086" y="3666308"/>
              </a:cubicBezTo>
              <a:cubicBezTo>
                <a:pt x="3120572" y="3663405"/>
                <a:pt x="3105823" y="3661494"/>
                <a:pt x="3091543" y="3657600"/>
              </a:cubicBezTo>
              <a:cubicBezTo>
                <a:pt x="3073830" y="3652769"/>
                <a:pt x="3056708" y="3645989"/>
                <a:pt x="3039291" y="3640183"/>
              </a:cubicBezTo>
              <a:cubicBezTo>
                <a:pt x="3030583" y="3637280"/>
                <a:pt x="3022253" y="3632772"/>
                <a:pt x="3013166" y="3631474"/>
              </a:cubicBezTo>
              <a:cubicBezTo>
                <a:pt x="2973320" y="3625781"/>
                <a:pt x="2919861" y="3620277"/>
                <a:pt x="2882537" y="3605348"/>
              </a:cubicBezTo>
              <a:cubicBezTo>
                <a:pt x="2789711" y="3568218"/>
                <a:pt x="2887974" y="3604457"/>
                <a:pt x="2795451" y="3579223"/>
              </a:cubicBezTo>
              <a:cubicBezTo>
                <a:pt x="2777739" y="3574392"/>
                <a:pt x="2760617" y="3567611"/>
                <a:pt x="2743200" y="3561805"/>
              </a:cubicBezTo>
              <a:cubicBezTo>
                <a:pt x="2734491" y="3558902"/>
                <a:pt x="2726075" y="3554897"/>
                <a:pt x="2717074" y="3553097"/>
              </a:cubicBezTo>
              <a:lnTo>
                <a:pt x="2673531" y="3544388"/>
              </a:lnTo>
              <a:cubicBezTo>
                <a:pt x="2664823" y="3538582"/>
                <a:pt x="2657026" y="3531094"/>
                <a:pt x="2647406" y="3526971"/>
              </a:cubicBezTo>
              <a:cubicBezTo>
                <a:pt x="2627662" y="3518509"/>
                <a:pt x="2605522" y="3520152"/>
                <a:pt x="2586446" y="3509554"/>
              </a:cubicBezTo>
              <a:cubicBezTo>
                <a:pt x="2544380" y="3486184"/>
                <a:pt x="2539901" y="3472506"/>
                <a:pt x="2499360" y="3457303"/>
              </a:cubicBezTo>
              <a:cubicBezTo>
                <a:pt x="2440435" y="3435206"/>
                <a:pt x="2487528" y="3460940"/>
                <a:pt x="2438400" y="3439885"/>
              </a:cubicBezTo>
              <a:cubicBezTo>
                <a:pt x="2426468" y="3434771"/>
                <a:pt x="2415619" y="3427289"/>
                <a:pt x="2403566" y="3422468"/>
              </a:cubicBezTo>
              <a:cubicBezTo>
                <a:pt x="2386520" y="3415650"/>
                <a:pt x="2367735" y="3413262"/>
                <a:pt x="2351314" y="3405051"/>
              </a:cubicBezTo>
              <a:cubicBezTo>
                <a:pt x="2339703" y="3399245"/>
                <a:pt x="2328533" y="3392455"/>
                <a:pt x="2316480" y="3387634"/>
              </a:cubicBezTo>
              <a:cubicBezTo>
                <a:pt x="2299434" y="3380816"/>
                <a:pt x="2281645" y="3376023"/>
                <a:pt x="2264228" y="3370217"/>
              </a:cubicBezTo>
              <a:lnTo>
                <a:pt x="2238103" y="3361508"/>
              </a:lnTo>
              <a:lnTo>
                <a:pt x="2159726" y="3335383"/>
              </a:lnTo>
              <a:cubicBezTo>
                <a:pt x="2151017" y="3332480"/>
                <a:pt x="2141238" y="3331766"/>
                <a:pt x="2133600" y="3326674"/>
              </a:cubicBezTo>
              <a:cubicBezTo>
                <a:pt x="2124891" y="3320868"/>
                <a:pt x="2117094" y="3313380"/>
                <a:pt x="2107474" y="3309257"/>
              </a:cubicBezTo>
              <a:cubicBezTo>
                <a:pt x="2096473" y="3304542"/>
                <a:pt x="2084148" y="3303836"/>
                <a:pt x="2072640" y="3300548"/>
              </a:cubicBezTo>
              <a:cubicBezTo>
                <a:pt x="2063814" y="3298026"/>
                <a:pt x="2055475" y="3293831"/>
                <a:pt x="2046514" y="3291840"/>
              </a:cubicBezTo>
              <a:cubicBezTo>
                <a:pt x="2029277" y="3288010"/>
                <a:pt x="2011500" y="3286961"/>
                <a:pt x="1994263" y="3283131"/>
              </a:cubicBezTo>
              <a:cubicBezTo>
                <a:pt x="1985302" y="3281140"/>
                <a:pt x="1977138" y="3276223"/>
                <a:pt x="1968137" y="3274423"/>
              </a:cubicBezTo>
              <a:cubicBezTo>
                <a:pt x="1948009" y="3270398"/>
                <a:pt x="1927465" y="3268835"/>
                <a:pt x="1907177" y="3265714"/>
              </a:cubicBezTo>
              <a:cubicBezTo>
                <a:pt x="1844431" y="3256060"/>
                <a:pt x="1855759" y="3255347"/>
                <a:pt x="1785257" y="3248297"/>
              </a:cubicBezTo>
              <a:cubicBezTo>
                <a:pt x="1750475" y="3244819"/>
                <a:pt x="1715588" y="3242491"/>
                <a:pt x="1680754" y="3239588"/>
              </a:cubicBezTo>
              <a:cubicBezTo>
                <a:pt x="1669143" y="3236685"/>
                <a:pt x="1657656" y="3233227"/>
                <a:pt x="1645920" y="3230880"/>
              </a:cubicBezTo>
              <a:cubicBezTo>
                <a:pt x="1628605" y="3227417"/>
                <a:pt x="1610905" y="3226001"/>
                <a:pt x="1593668" y="3222171"/>
              </a:cubicBezTo>
              <a:cubicBezTo>
                <a:pt x="1584707" y="3220180"/>
                <a:pt x="1576504" y="3215454"/>
                <a:pt x="1567543" y="3213463"/>
              </a:cubicBezTo>
              <a:cubicBezTo>
                <a:pt x="1529662" y="3205045"/>
                <a:pt x="1492529" y="3202990"/>
                <a:pt x="1454331" y="3196045"/>
              </a:cubicBezTo>
              <a:cubicBezTo>
                <a:pt x="1442555" y="3193904"/>
                <a:pt x="1431005" y="3190625"/>
                <a:pt x="1419497" y="3187337"/>
              </a:cubicBezTo>
              <a:cubicBezTo>
                <a:pt x="1410670" y="3184815"/>
                <a:pt x="1402403" y="3180270"/>
                <a:pt x="1393371" y="3178628"/>
              </a:cubicBezTo>
              <a:cubicBezTo>
                <a:pt x="1370345" y="3174441"/>
                <a:pt x="1346871" y="3173230"/>
                <a:pt x="1323703" y="3169920"/>
              </a:cubicBezTo>
              <a:cubicBezTo>
                <a:pt x="1293755" y="3165642"/>
                <a:pt x="1265461" y="3161156"/>
                <a:pt x="1236617" y="3152503"/>
              </a:cubicBezTo>
              <a:cubicBezTo>
                <a:pt x="1219032" y="3147227"/>
                <a:pt x="1202177" y="3139538"/>
                <a:pt x="1184366" y="3135085"/>
              </a:cubicBezTo>
              <a:cubicBezTo>
                <a:pt x="1161143" y="3129279"/>
                <a:pt x="1137406" y="3125238"/>
                <a:pt x="1114697" y="3117668"/>
              </a:cubicBezTo>
              <a:lnTo>
                <a:pt x="1062446" y="3100251"/>
              </a:lnTo>
              <a:lnTo>
                <a:pt x="1036320" y="3091543"/>
              </a:lnTo>
              <a:cubicBezTo>
                <a:pt x="1027611" y="3085737"/>
                <a:pt x="1019758" y="3078376"/>
                <a:pt x="1010194" y="3074125"/>
              </a:cubicBezTo>
              <a:cubicBezTo>
                <a:pt x="993417" y="3066669"/>
                <a:pt x="973219" y="3066892"/>
                <a:pt x="957943" y="3056708"/>
              </a:cubicBezTo>
              <a:cubicBezTo>
                <a:pt x="949234" y="3050902"/>
                <a:pt x="941179" y="3043972"/>
                <a:pt x="931817" y="3039291"/>
              </a:cubicBezTo>
              <a:cubicBezTo>
                <a:pt x="917835" y="3032300"/>
                <a:pt x="902965" y="3027216"/>
                <a:pt x="888274" y="3021874"/>
              </a:cubicBezTo>
              <a:cubicBezTo>
                <a:pt x="862393" y="3012463"/>
                <a:pt x="836023" y="3004456"/>
                <a:pt x="809897" y="2995748"/>
              </a:cubicBezTo>
              <a:cubicBezTo>
                <a:pt x="809892" y="2995746"/>
                <a:pt x="757651" y="2978335"/>
                <a:pt x="757646" y="2978331"/>
              </a:cubicBezTo>
              <a:cubicBezTo>
                <a:pt x="748937" y="2972525"/>
                <a:pt x="741084" y="2965165"/>
                <a:pt x="731520" y="2960914"/>
              </a:cubicBezTo>
              <a:cubicBezTo>
                <a:pt x="714743" y="2953458"/>
                <a:pt x="679268" y="2943497"/>
                <a:pt x="679268" y="2943497"/>
              </a:cubicBezTo>
              <a:cubicBezTo>
                <a:pt x="625610" y="2907724"/>
                <a:pt x="684927" y="2942480"/>
                <a:pt x="609600" y="2917371"/>
              </a:cubicBezTo>
              <a:cubicBezTo>
                <a:pt x="597284" y="2913266"/>
                <a:pt x="586629" y="2905226"/>
                <a:pt x="574766" y="2899954"/>
              </a:cubicBezTo>
              <a:cubicBezTo>
                <a:pt x="532604" y="2881215"/>
                <a:pt x="536823" y="2883937"/>
                <a:pt x="496388" y="2873828"/>
              </a:cubicBezTo>
              <a:cubicBezTo>
                <a:pt x="487680" y="2868022"/>
                <a:pt x="479624" y="2861092"/>
                <a:pt x="470263" y="2856411"/>
              </a:cubicBezTo>
              <a:cubicBezTo>
                <a:pt x="462052" y="2852306"/>
                <a:pt x="452107" y="2852257"/>
                <a:pt x="444137" y="2847703"/>
              </a:cubicBezTo>
              <a:cubicBezTo>
                <a:pt x="370320" y="2805522"/>
                <a:pt x="443083" y="2832837"/>
                <a:pt x="383177" y="2812868"/>
              </a:cubicBezTo>
              <a:cubicBezTo>
                <a:pt x="318373" y="2764266"/>
                <a:pt x="381063" y="2803455"/>
                <a:pt x="304800" y="2778034"/>
              </a:cubicBezTo>
              <a:cubicBezTo>
                <a:pt x="258998" y="2762766"/>
                <a:pt x="282063" y="2762311"/>
                <a:pt x="243840" y="2743200"/>
              </a:cubicBezTo>
              <a:cubicBezTo>
                <a:pt x="229858" y="2736209"/>
                <a:pt x="214811" y="2731589"/>
                <a:pt x="200297" y="2725783"/>
              </a:cubicBezTo>
              <a:cubicBezTo>
                <a:pt x="159537" y="2685021"/>
                <a:pt x="209510" y="2729803"/>
                <a:pt x="156754" y="2699657"/>
              </a:cubicBezTo>
              <a:cubicBezTo>
                <a:pt x="144152" y="2692456"/>
                <a:pt x="133731" y="2681967"/>
                <a:pt x="121920" y="2673531"/>
              </a:cubicBezTo>
              <a:cubicBezTo>
                <a:pt x="87860" y="2649202"/>
                <a:pt x="94207" y="2660069"/>
                <a:pt x="60960" y="2621280"/>
              </a:cubicBezTo>
              <a:cubicBezTo>
                <a:pt x="54149" y="2613333"/>
                <a:pt x="48224" y="2604515"/>
                <a:pt x="43543" y="2595154"/>
              </a:cubicBezTo>
              <a:cubicBezTo>
                <a:pt x="34204" y="2576476"/>
                <a:pt x="30102" y="2543378"/>
                <a:pt x="26126" y="2525485"/>
              </a:cubicBezTo>
              <a:cubicBezTo>
                <a:pt x="12514" y="2464230"/>
                <a:pt x="23255" y="2515440"/>
                <a:pt x="8708" y="2464525"/>
              </a:cubicBezTo>
              <a:cubicBezTo>
                <a:pt x="5420" y="2453017"/>
                <a:pt x="2903" y="2441302"/>
                <a:pt x="0" y="2429691"/>
              </a:cubicBezTo>
              <a:cubicBezTo>
                <a:pt x="28401" y="2074680"/>
                <a:pt x="-1890" y="2303216"/>
                <a:pt x="26126" y="2177143"/>
              </a:cubicBezTo>
              <a:cubicBezTo>
                <a:pt x="29337" y="2162694"/>
                <a:pt x="30153" y="2147642"/>
                <a:pt x="34834" y="2133600"/>
              </a:cubicBezTo>
              <a:cubicBezTo>
                <a:pt x="38939" y="2121284"/>
                <a:pt x="46445" y="2110377"/>
                <a:pt x="52251" y="2098765"/>
              </a:cubicBezTo>
              <a:cubicBezTo>
                <a:pt x="55154" y="2078445"/>
                <a:pt x="56344" y="2057806"/>
                <a:pt x="60960" y="2037805"/>
              </a:cubicBezTo>
              <a:cubicBezTo>
                <a:pt x="65088" y="2019916"/>
                <a:pt x="72571" y="2002971"/>
                <a:pt x="78377" y="1985554"/>
              </a:cubicBezTo>
              <a:cubicBezTo>
                <a:pt x="81280" y="1976845"/>
                <a:pt x="83677" y="1967951"/>
                <a:pt x="87086" y="1959428"/>
              </a:cubicBezTo>
              <a:cubicBezTo>
                <a:pt x="92892" y="1944914"/>
                <a:pt x="99161" y="1930576"/>
                <a:pt x="104503" y="1915885"/>
              </a:cubicBezTo>
              <a:cubicBezTo>
                <a:pt x="110777" y="1898631"/>
                <a:pt x="121920" y="1863634"/>
                <a:pt x="121920" y="1863634"/>
              </a:cubicBezTo>
              <a:cubicBezTo>
                <a:pt x="124823" y="1846217"/>
                <a:pt x="125554" y="1828296"/>
                <a:pt x="130628" y="1811383"/>
              </a:cubicBezTo>
              <a:cubicBezTo>
                <a:pt x="134358" y="1798948"/>
                <a:pt x="142932" y="1788481"/>
                <a:pt x="148046" y="1776548"/>
              </a:cubicBezTo>
              <a:cubicBezTo>
                <a:pt x="151662" y="1768111"/>
                <a:pt x="153459" y="1758991"/>
                <a:pt x="156754" y="1750423"/>
              </a:cubicBezTo>
              <a:cubicBezTo>
                <a:pt x="167977" y="1721242"/>
                <a:pt x="181701" y="1692997"/>
                <a:pt x="191588" y="1663337"/>
              </a:cubicBezTo>
              <a:cubicBezTo>
                <a:pt x="197394" y="1645920"/>
                <a:pt x="201549" y="1627862"/>
                <a:pt x="209006" y="1611085"/>
              </a:cubicBezTo>
              <a:cubicBezTo>
                <a:pt x="213257" y="1601521"/>
                <a:pt x="221230" y="1594047"/>
                <a:pt x="226423" y="1584960"/>
              </a:cubicBezTo>
              <a:cubicBezTo>
                <a:pt x="232864" y="1573688"/>
                <a:pt x="238726" y="1562058"/>
                <a:pt x="243840" y="1550125"/>
              </a:cubicBezTo>
              <a:cubicBezTo>
                <a:pt x="247456" y="1541688"/>
                <a:pt x="249253" y="1532568"/>
                <a:pt x="252548" y="1524000"/>
              </a:cubicBezTo>
              <a:cubicBezTo>
                <a:pt x="263772" y="1494819"/>
                <a:pt x="275771" y="1465943"/>
                <a:pt x="287383" y="1436914"/>
              </a:cubicBezTo>
              <a:lnTo>
                <a:pt x="304800" y="1393371"/>
              </a:lnTo>
              <a:cubicBezTo>
                <a:pt x="310606" y="1378857"/>
                <a:pt x="315226" y="1363810"/>
                <a:pt x="322217" y="1349828"/>
              </a:cubicBezTo>
              <a:cubicBezTo>
                <a:pt x="328023" y="1338217"/>
                <a:pt x="334362" y="1326857"/>
                <a:pt x="339634" y="1314994"/>
              </a:cubicBezTo>
              <a:cubicBezTo>
                <a:pt x="388928" y="1204081"/>
                <a:pt x="319360" y="1346832"/>
                <a:pt x="383177" y="1219200"/>
              </a:cubicBezTo>
              <a:cubicBezTo>
                <a:pt x="394526" y="1162456"/>
                <a:pt x="389967" y="1179151"/>
                <a:pt x="409303" y="1114697"/>
              </a:cubicBezTo>
              <a:cubicBezTo>
                <a:pt x="411941" y="1105904"/>
                <a:pt x="413906" y="1096782"/>
                <a:pt x="418011" y="1088571"/>
              </a:cubicBezTo>
              <a:cubicBezTo>
                <a:pt x="473205" y="978182"/>
                <a:pt x="420104" y="1094895"/>
                <a:pt x="461554" y="1018903"/>
              </a:cubicBezTo>
              <a:cubicBezTo>
                <a:pt x="507761" y="934189"/>
                <a:pt x="475593" y="970028"/>
                <a:pt x="513806" y="931817"/>
              </a:cubicBezTo>
              <a:cubicBezTo>
                <a:pt x="537723" y="836143"/>
                <a:pt x="501474" y="955756"/>
                <a:pt x="548640" y="870857"/>
              </a:cubicBezTo>
              <a:cubicBezTo>
                <a:pt x="557556" y="854808"/>
                <a:pt x="555873" y="833881"/>
                <a:pt x="566057" y="818605"/>
              </a:cubicBezTo>
              <a:cubicBezTo>
                <a:pt x="577668" y="801188"/>
                <a:pt x="594271" y="786212"/>
                <a:pt x="600891" y="766354"/>
              </a:cubicBezTo>
              <a:cubicBezTo>
                <a:pt x="603794" y="757645"/>
                <a:pt x="605495" y="748439"/>
                <a:pt x="609600" y="740228"/>
              </a:cubicBezTo>
              <a:cubicBezTo>
                <a:pt x="651558" y="656314"/>
                <a:pt x="603937" y="761480"/>
                <a:pt x="644434" y="696685"/>
              </a:cubicBezTo>
              <a:cubicBezTo>
                <a:pt x="654755" y="680172"/>
                <a:pt x="661851" y="661851"/>
                <a:pt x="670560" y="644434"/>
              </a:cubicBezTo>
              <a:cubicBezTo>
                <a:pt x="697171" y="537983"/>
                <a:pt x="654644" y="688949"/>
                <a:pt x="705394" y="574765"/>
              </a:cubicBezTo>
              <a:cubicBezTo>
                <a:pt x="711406" y="561239"/>
                <a:pt x="709422" y="545265"/>
                <a:pt x="714103" y="531223"/>
              </a:cubicBezTo>
              <a:cubicBezTo>
                <a:pt x="718208" y="518907"/>
                <a:pt x="726248" y="508251"/>
                <a:pt x="731520" y="496388"/>
              </a:cubicBezTo>
              <a:cubicBezTo>
                <a:pt x="737869" y="482103"/>
                <a:pt x="743679" y="467567"/>
                <a:pt x="748937" y="452845"/>
              </a:cubicBezTo>
              <a:cubicBezTo>
                <a:pt x="758199" y="426910"/>
                <a:pt x="766354" y="400594"/>
                <a:pt x="775063" y="374468"/>
              </a:cubicBezTo>
              <a:cubicBezTo>
                <a:pt x="777966" y="365760"/>
                <a:pt x="778679" y="355981"/>
                <a:pt x="783771" y="348343"/>
              </a:cubicBezTo>
              <a:cubicBezTo>
                <a:pt x="789577" y="339634"/>
                <a:pt x="796507" y="331578"/>
                <a:pt x="801188" y="322217"/>
              </a:cubicBezTo>
              <a:cubicBezTo>
                <a:pt x="805293" y="314006"/>
                <a:pt x="803406" y="302582"/>
                <a:pt x="809897" y="296091"/>
              </a:cubicBezTo>
              <a:cubicBezTo>
                <a:pt x="824699" y="281289"/>
                <a:pt x="844731" y="272868"/>
                <a:pt x="862148" y="261257"/>
              </a:cubicBezTo>
              <a:cubicBezTo>
                <a:pt x="895911" y="238748"/>
                <a:pt x="878345" y="247150"/>
                <a:pt x="914400" y="235131"/>
              </a:cubicBezTo>
              <a:cubicBezTo>
                <a:pt x="923109" y="226422"/>
                <a:pt x="930279" y="215837"/>
                <a:pt x="940526" y="209005"/>
              </a:cubicBezTo>
              <a:cubicBezTo>
                <a:pt x="948164" y="203913"/>
                <a:pt x="958441" y="204402"/>
                <a:pt x="966651" y="200297"/>
              </a:cubicBezTo>
              <a:cubicBezTo>
                <a:pt x="981791" y="192727"/>
                <a:pt x="995398" y="182391"/>
                <a:pt x="1010194" y="174171"/>
              </a:cubicBezTo>
              <a:cubicBezTo>
                <a:pt x="1021542" y="167866"/>
                <a:pt x="1034226" y="163955"/>
                <a:pt x="1045028" y="156754"/>
              </a:cubicBezTo>
              <a:cubicBezTo>
                <a:pt x="1051860" y="152200"/>
                <a:pt x="1056035" y="144466"/>
                <a:pt x="1062446" y="139337"/>
              </a:cubicBezTo>
              <a:cubicBezTo>
                <a:pt x="1097474" y="111315"/>
                <a:pt x="1111795" y="103051"/>
                <a:pt x="1123406" y="87085"/>
              </a:cubicBezTo>
              <a:close/>
            </a:path>
          </a:pathLst>
        </a:cu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0.0593</cdr:x>
      <cdr:y>0.85931</cdr:y>
    </cdr:from>
    <cdr:to>
      <cdr:x>0.14015</cdr:x>
      <cdr:y>0.89876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632462" y="5691596"/>
          <a:ext cx="862149" cy="261258"/>
        </a:xfrm>
        <a:prstGeom xmlns:a="http://schemas.openxmlformats.org/drawingml/2006/main" prst="wedgeRectCallout">
          <a:avLst>
            <a:gd name="adj1" fmla="val 45834"/>
            <a:gd name="adj2" fmla="val -180833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horz" wrap="none" lIns="45720" tIns="45720" rIns="45720" bIns="45720" anchor="t" anchorCtr="0">
          <a:normAutofit/>
        </a:bodyPr>
        <a:lstStyle xmlns:a="http://schemas.openxmlformats.org/drawingml/2006/main"/>
        <a:p xmlns:a="http://schemas.openxmlformats.org/drawingml/2006/main">
          <a:r>
            <a:rPr lang="ru-RU" dirty="0"/>
            <a:t>1 кластер</a:t>
          </a:r>
        </a:p>
      </cdr:txBody>
    </cdr:sp>
  </cdr:relSizeAnchor>
  <cdr:relSizeAnchor xmlns:cdr="http://schemas.openxmlformats.org/drawingml/2006/chartDrawing">
    <cdr:from>
      <cdr:x>0.27883</cdr:x>
      <cdr:y>0.16224</cdr:y>
    </cdr:from>
    <cdr:to>
      <cdr:x>0.35967</cdr:x>
      <cdr:y>0.20169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2973616" y="1074601"/>
          <a:ext cx="862149" cy="261258"/>
        </a:xfrm>
        <a:prstGeom xmlns:a="http://schemas.openxmlformats.org/drawingml/2006/main" prst="wedgeRectCallout">
          <a:avLst>
            <a:gd name="adj1" fmla="val -98610"/>
            <a:gd name="adj2" fmla="val 119166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/>
            <a:t>2 кластер</a:t>
          </a:r>
        </a:p>
      </cdr:txBody>
    </cdr:sp>
  </cdr:relSizeAnchor>
  <cdr:relSizeAnchor xmlns:cdr="http://schemas.openxmlformats.org/drawingml/2006/chartDrawing">
    <cdr:from>
      <cdr:x>0.43061</cdr:x>
      <cdr:y>0.21771</cdr:y>
    </cdr:from>
    <cdr:to>
      <cdr:x>0.51145</cdr:x>
      <cdr:y>0.25716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4592319" y="1441993"/>
          <a:ext cx="862149" cy="261258"/>
        </a:xfrm>
        <a:prstGeom xmlns:a="http://schemas.openxmlformats.org/drawingml/2006/main" prst="wedgeRectCallout">
          <a:avLst>
            <a:gd name="adj1" fmla="val 111491"/>
            <a:gd name="adj2" fmla="val 115832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wrap="none" lIns="45720" tIns="45720" rIns="45720" bIns="45720" anchor="t" anchorCtr="0">
          <a:norm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100" dirty="0"/>
            <a:t>5 кластер</a:t>
          </a:r>
        </a:p>
      </cdr:txBody>
    </cdr:sp>
  </cdr:relSizeAnchor>
  <cdr:relSizeAnchor xmlns:cdr="http://schemas.openxmlformats.org/drawingml/2006/chartDrawing">
    <cdr:from>
      <cdr:x>0.79453</cdr:x>
      <cdr:y>0.68162</cdr:y>
    </cdr:from>
    <cdr:to>
      <cdr:x>0.98832</cdr:x>
      <cdr:y>0.71291</cdr:y>
    </cdr:to>
    <cdr:pic>
      <cdr:nvPicPr>
        <cdr:cNvPr id="10" name="Изображение 9">
          <a:extLst xmlns:a="http://schemas.openxmlformats.org/drawingml/2006/main">
            <a:ext uri="{FF2B5EF4-FFF2-40B4-BE49-F238E27FC236}">
              <a16:creationId xmlns:a16="http://schemas.microsoft.com/office/drawing/2014/main" id="{A70C7AF8-4D4C-59CD-238F-6B1DCF73AFC8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8473440" y="4514624"/>
          <a:ext cx="2066723" cy="20728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0.59855</cdr:x>
      <cdr:y>0.06443</cdr:y>
    </cdr:from>
    <cdr:to>
      <cdr:x>0.67344</cdr:x>
      <cdr:y>0.09572</cdr:y>
    </cdr:to>
    <cdr:pic>
      <cdr:nvPicPr>
        <cdr:cNvPr id="11" name="Изображение 10">
          <a:extLst xmlns:a="http://schemas.openxmlformats.org/drawingml/2006/main">
            <a:ext uri="{FF2B5EF4-FFF2-40B4-BE49-F238E27FC236}">
              <a16:creationId xmlns:a16="http://schemas.microsoft.com/office/drawing/2014/main" id="{302BB41B-E338-54BE-A229-D7590F61103F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6383383" y="426720"/>
          <a:ext cx="798645" cy="20728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0.67447</cdr:x>
      <cdr:y>0.89284</cdr:y>
    </cdr:from>
    <cdr:to>
      <cdr:x>0.79509</cdr:x>
      <cdr:y>0.92414</cdr:y>
    </cdr:to>
    <cdr:pic>
      <cdr:nvPicPr>
        <cdr:cNvPr id="12" name="Изображение 11">
          <a:extLst xmlns:a="http://schemas.openxmlformats.org/drawingml/2006/main">
            <a:ext uri="{FF2B5EF4-FFF2-40B4-BE49-F238E27FC236}">
              <a16:creationId xmlns:a16="http://schemas.microsoft.com/office/drawing/2014/main" id="{381E7FCD-83AB-E5DC-C94A-E63AA7D1C36F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3"/>
        <a:stretch xmlns:a="http://schemas.openxmlformats.org/drawingml/2006/main">
          <a:fillRect/>
        </a:stretch>
      </cdr:blipFill>
      <cdr:spPr>
        <a:xfrm xmlns:a="http://schemas.openxmlformats.org/drawingml/2006/main">
          <a:off x="7193029" y="5913662"/>
          <a:ext cx="1286380" cy="20731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0.35104</cdr:x>
      <cdr:y>0.76149</cdr:y>
    </cdr:from>
    <cdr:to>
      <cdr:x>0.48766</cdr:x>
      <cdr:y>0.79279</cdr:y>
    </cdr:to>
    <cdr:pic>
      <cdr:nvPicPr>
        <cdr:cNvPr id="13" name="Изображение 12">
          <a:extLst xmlns:a="http://schemas.openxmlformats.org/drawingml/2006/main">
            <a:ext uri="{FF2B5EF4-FFF2-40B4-BE49-F238E27FC236}">
              <a16:creationId xmlns:a16="http://schemas.microsoft.com/office/drawing/2014/main" id="{012D58AC-94E9-44CE-1278-6C8AB2A7ED7B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4"/>
        <a:stretch xmlns:a="http://schemas.openxmlformats.org/drawingml/2006/main">
          <a:fillRect/>
        </a:stretch>
      </cdr:blipFill>
      <cdr:spPr>
        <a:xfrm xmlns:a="http://schemas.openxmlformats.org/drawingml/2006/main">
          <a:off x="3743738" y="5043668"/>
          <a:ext cx="1457070" cy="20728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0.5</cdr:x>
      <cdr:y>0.61938</cdr:y>
    </cdr:from>
    <cdr:to>
      <cdr:x>0.66578</cdr:x>
      <cdr:y>0.65067</cdr:y>
    </cdr:to>
    <cdr:pic>
      <cdr:nvPicPr>
        <cdr:cNvPr id="14" name="Изображение 13">
          <a:extLst xmlns:a="http://schemas.openxmlformats.org/drawingml/2006/main">
            <a:ext uri="{FF2B5EF4-FFF2-40B4-BE49-F238E27FC236}">
              <a16:creationId xmlns:a16="http://schemas.microsoft.com/office/drawing/2014/main" id="{A27BBCCA-DCB0-E252-86B2-51D84D542761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5"/>
        <a:stretch xmlns:a="http://schemas.openxmlformats.org/drawingml/2006/main">
          <a:fillRect/>
        </a:stretch>
      </cdr:blipFill>
      <cdr:spPr>
        <a:xfrm xmlns:a="http://schemas.openxmlformats.org/drawingml/2006/main">
          <a:off x="5332367" y="4102395"/>
          <a:ext cx="1767993" cy="20728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0.0435</cdr:x>
      <cdr:y>0.5851</cdr:y>
    </cdr:from>
    <cdr:to>
      <cdr:x>0.231</cdr:x>
      <cdr:y>0.6164</cdr:y>
    </cdr:to>
    <cdr:pic>
      <cdr:nvPicPr>
        <cdr:cNvPr id="15" name="Изображение 14">
          <a:extLst xmlns:a="http://schemas.openxmlformats.org/drawingml/2006/main">
            <a:ext uri="{FF2B5EF4-FFF2-40B4-BE49-F238E27FC236}">
              <a16:creationId xmlns:a16="http://schemas.microsoft.com/office/drawing/2014/main" id="{00C7453B-954F-43F1-4FA6-23BE36078AD2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6"/>
        <a:stretch xmlns:a="http://schemas.openxmlformats.org/drawingml/2006/main">
          <a:fillRect/>
        </a:stretch>
      </cdr:blipFill>
      <cdr:spPr>
        <a:xfrm xmlns:a="http://schemas.openxmlformats.org/drawingml/2006/main">
          <a:off x="463941" y="3875359"/>
          <a:ext cx="1999661" cy="20728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0.45913</cdr:x>
      <cdr:y>0.44938</cdr:y>
    </cdr:from>
    <cdr:to>
      <cdr:x>0.66835</cdr:x>
      <cdr:y>0.48067</cdr:y>
    </cdr:to>
    <cdr:pic>
      <cdr:nvPicPr>
        <cdr:cNvPr id="16" name="Изображение 15">
          <a:extLst xmlns:a="http://schemas.openxmlformats.org/drawingml/2006/main">
            <a:ext uri="{FF2B5EF4-FFF2-40B4-BE49-F238E27FC236}">
              <a16:creationId xmlns:a16="http://schemas.microsoft.com/office/drawing/2014/main" id="{99D1C8D9-1E4D-A09D-6EBD-D81294E24C21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7"/>
        <a:stretch xmlns:a="http://schemas.openxmlformats.org/drawingml/2006/main">
          <a:fillRect/>
        </a:stretch>
      </cdr:blipFill>
      <cdr:spPr>
        <a:xfrm xmlns:a="http://schemas.openxmlformats.org/drawingml/2006/main">
          <a:off x="4896464" y="2976426"/>
          <a:ext cx="2231329" cy="207282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0.63452</cdr:x>
      <cdr:y>0.7133</cdr:y>
    </cdr:from>
    <cdr:to>
      <cdr:x>0.76085</cdr:x>
      <cdr:y>0.78293</cdr:y>
    </cdr:to>
    <cdr:sp macro="" textlink="">
      <cdr:nvSpPr>
        <cdr:cNvPr id="17" name="Скругленная прямоугольная выноска 16"/>
        <cdr:cNvSpPr/>
      </cdr:nvSpPr>
      <cdr:spPr>
        <a:xfrm xmlns:a="http://schemas.openxmlformats.org/drawingml/2006/main">
          <a:off x="6767000" y="4724471"/>
          <a:ext cx="1347259" cy="461176"/>
        </a:xfrm>
        <a:prstGeom xmlns:a="http://schemas.openxmlformats.org/drawingml/2006/main" prst="wedgeRoundRectCallout">
          <a:avLst>
            <a:gd name="adj1" fmla="val -96475"/>
            <a:gd name="adj2" fmla="val 55212"/>
            <a:gd name="adj3" fmla="val 16667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/>
            <a:t>«</a:t>
          </a:r>
          <a:r>
            <a:rPr lang="ru-RU" sz="1200" dirty="0" err="1"/>
            <a:t>Центроид</a:t>
          </a:r>
          <a:r>
            <a:rPr lang="ru-RU" sz="1200" dirty="0"/>
            <a:t>» </a:t>
          </a:r>
        </a:p>
        <a:p xmlns:a="http://schemas.openxmlformats.org/drawingml/2006/main">
          <a:pPr algn="ctr"/>
          <a:r>
            <a:rPr lang="ru-RU" sz="1200" dirty="0"/>
            <a:t>4 кластер</a:t>
          </a:r>
        </a:p>
      </cdr:txBody>
    </cdr:sp>
  </cdr:relSizeAnchor>
  <cdr:relSizeAnchor xmlns:cdr="http://schemas.openxmlformats.org/drawingml/2006/chartDrawing">
    <cdr:from>
      <cdr:x>0.0266</cdr:x>
      <cdr:y>0.0701</cdr:y>
    </cdr:from>
    <cdr:to>
      <cdr:x>0.06957</cdr:x>
      <cdr:y>0.13903</cdr:y>
    </cdr:to>
    <cdr:sp macro="" textlink="">
      <cdr:nvSpPr>
        <cdr:cNvPr id="18" name="Улыбающееся лицо 17"/>
        <cdr:cNvSpPr/>
      </cdr:nvSpPr>
      <cdr:spPr>
        <a:xfrm xmlns:a="http://schemas.openxmlformats.org/drawingml/2006/main">
          <a:off x="283696" y="464277"/>
          <a:ext cx="458226" cy="456560"/>
        </a:xfrm>
        <a:prstGeom xmlns:a="http://schemas.openxmlformats.org/drawingml/2006/main" prst="smileyFace">
          <a:avLst>
            <a:gd name="adj" fmla="val -4653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0.88387</cdr:x>
      <cdr:y>0.87822</cdr:y>
    </cdr:from>
    <cdr:to>
      <cdr:x>0.92693</cdr:x>
      <cdr:y>0.94602</cdr:y>
    </cdr:to>
    <cdr:sp macro="" textlink="">
      <cdr:nvSpPr>
        <cdr:cNvPr id="19" name="Улыбающееся лицо 18"/>
        <cdr:cNvSpPr/>
      </cdr:nvSpPr>
      <cdr:spPr>
        <a:xfrm xmlns:a="http://schemas.openxmlformats.org/drawingml/2006/main">
          <a:off x="9426225" y="5816835"/>
          <a:ext cx="459282" cy="449030"/>
        </a:xfrm>
        <a:prstGeom xmlns:a="http://schemas.openxmlformats.org/drawingml/2006/main" prst="smileyFace">
          <a:avLst>
            <a:gd name="adj" fmla="val 4653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0.79962</cdr:x>
      <cdr:y>0.77816</cdr:y>
    </cdr:from>
    <cdr:to>
      <cdr:x>1</cdr:x>
      <cdr:y>0.87574</cdr:y>
    </cdr:to>
    <cdr:sp macro="" textlink="">
      <cdr:nvSpPr>
        <cdr:cNvPr id="20" name="TextBox 9"/>
        <cdr:cNvSpPr txBox="1"/>
      </cdr:nvSpPr>
      <cdr:spPr>
        <a:xfrm xmlns:a="http://schemas.openxmlformats.org/drawingml/2006/main">
          <a:off x="8527727" y="5154044"/>
          <a:ext cx="2137007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dirty="0">
              <a:solidFill>
                <a:srgbClr val="00B050"/>
              </a:solidFill>
            </a:rPr>
            <a:t>Максимальный доход на 1 койку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0.05953</cdr:x>
      <cdr:y>0.5971</cdr:y>
    </cdr:from>
    <cdr:to>
      <cdr:x>0.12244</cdr:x>
      <cdr:y>0.65159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729699" y="4094922"/>
          <a:ext cx="771276" cy="373711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sz="2800"/>
        </a:p>
      </cdr:txBody>
    </cdr:sp>
  </cdr:relSizeAnchor>
  <cdr:relSizeAnchor xmlns:cdr="http://schemas.openxmlformats.org/drawingml/2006/chartDrawing">
    <cdr:from>
      <cdr:x>0.91955</cdr:x>
      <cdr:y>0.10972</cdr:y>
    </cdr:from>
    <cdr:to>
      <cdr:x>0.97863</cdr:x>
      <cdr:y>0.15652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11272444" y="752474"/>
          <a:ext cx="724253" cy="320951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sz="24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568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41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90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142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54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04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29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332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70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1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931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E7923-EA00-46AB-89CC-B29A4F11478F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A37E0-24F5-4751-B9AE-ABD5A6E2D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87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167" y="174389"/>
            <a:ext cx="6331351" cy="652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7319" y="174389"/>
            <a:ext cx="46674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Оценка эффективности работы многопрофильных стационаров Московской области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2248" y="3904090"/>
            <a:ext cx="41267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доктор экономических наук, профессор</a:t>
            </a:r>
          </a:p>
          <a:p>
            <a:pPr algn="ctr"/>
            <a:r>
              <a:rPr lang="ru-RU" sz="4400" dirty="0"/>
              <a:t>Пирогов</a:t>
            </a:r>
            <a:r>
              <a:rPr lang="ru-RU" sz="3600" dirty="0"/>
              <a:t> </a:t>
            </a:r>
          </a:p>
          <a:p>
            <a:pPr algn="ctr"/>
            <a:r>
              <a:rPr lang="ru-RU" sz="2800" dirty="0"/>
              <a:t>Михаил Васильевич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2732" y="5764696"/>
            <a:ext cx="4476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28 ноября 2025 года</a:t>
            </a:r>
          </a:p>
          <a:p>
            <a:pPr algn="ctr"/>
            <a:r>
              <a:rPr lang="ru-RU" dirty="0"/>
              <a:t>МОНИКИ им. М.Ф. Владимирского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44" y="174389"/>
            <a:ext cx="590550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38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4648813"/>
              </p:ext>
            </p:extLst>
          </p:nvPr>
        </p:nvGraphicFramePr>
        <p:xfrm>
          <a:off x="-75290" y="90197"/>
          <a:ext cx="12121516" cy="6660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Овал 1"/>
          <p:cNvSpPr/>
          <p:nvPr/>
        </p:nvSpPr>
        <p:spPr>
          <a:xfrm>
            <a:off x="405517" y="5072932"/>
            <a:ext cx="787179" cy="3498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70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1399" y="362577"/>
          <a:ext cx="4974898" cy="61446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30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5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37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70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Медицинская организация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err="1">
                          <a:effectLst/>
                        </a:rPr>
                        <a:t>Госпит</a:t>
                      </a:r>
                      <a:r>
                        <a:rPr lang="ru-RU" sz="1000" b="1" u="none" strike="noStrike" dirty="0">
                          <a:effectLst/>
                        </a:rPr>
                        <a:t>.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%Гос.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СКЗ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СД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"ОРЕХОВО-ЗУЕВСКАЯ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7031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5,3%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1,679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"ЩЕЛКОВСКАЯ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6857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5,2%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1,647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"ПОКБ"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5737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4,3%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1,876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"РАМЕНСКАЯ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5133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3,9%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1,286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"МЫТИЩИНСКАЯ ОКБ"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4859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3,7%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1,422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"БАЛАШИХИНСКАЯ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4556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3,4%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1,394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"ЛОБ"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4392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3,3%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1,674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"ПКБ ИМ. ПРОФ. РОЗАНОВА В.Н."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4305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3,2%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1,344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"ВОСКРЕСЕНСКАЯ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4075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3,1%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1,950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"СЕРГИЕВО-ПОСАДСКАЯ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3967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3,0%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1,466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"ВИДНОВСКАЯ КБ"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3934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3,0%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1,299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"ОДИНЦОВСКАЯ ОБ"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3699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1,414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"КОЛОМЕНСКАЯ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3666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1,135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9,0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"РЕУТОВСКАЯ КЛИНИЧЕСКАЯ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3443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1,614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"ДУБНЕНСКАЯ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3437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1,426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"ЖУКОВСКАЯ ОКБ"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3394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1,889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"ДОМОДЕДОВСКАЯ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3358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2,5%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1,314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"НОГИНСКАЯ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3294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2,5%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1,364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"СОЛНЕЧНОГОРСКАЯ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3213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2,4%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1,220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"ДОЛГОПРУДНЕНСКАЯ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2946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2,2%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1,730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5,8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"ШАТУРСКАЯ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2885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2,2%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1,289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"НФБ"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2838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2,1%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1,275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"ДМИТРОВСКАЯ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2637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2,0%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1,311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"КРАСНОГОРСКАЯ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2510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1,9%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1,615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"СЕРПУХОВСКАЯ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2450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1,162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"ЕГОРЬЕВСКАЯ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2379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1,494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"ЧБ"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2202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1,7%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1,680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"ЭЛЕКТРОСТАЛЬСКАЯ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2157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1,245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"КОРОЛЁВСКАЯ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2130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1,648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"КЛИНСКАЯ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2016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1,5%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1,184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9,4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"ИСТРИНСКАЯ КЛИНИЧЕСКАЯ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1890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1,4%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1,599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"ХИМКИНСКАЯ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1775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1,112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"КАШИРСКАЯ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1692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1,106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"СКБ"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1687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1,3%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1,189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"ЗАРАЙСКАЯ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1572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0,938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"ХКБ"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1539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1,2%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1,117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"ПАВЛОВО-ПОСАДСКАЯ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1494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0,955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11,1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"РУЗСКАЯ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1402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1,1%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1,153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9,1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"МОЖАЙСКАЯ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1308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1,0%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1,149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"ЛУХОВИЦКАЯ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1277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1,0%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1,312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9,5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"ПРОТВИНСКАЯ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1030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1,560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"ВОЛОКОЛАМСКАЯ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924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0,7%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1,297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"ЛЫТКАРИНСКАЯ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859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1,242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"ДЗЕРЖИНСКАЯ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757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1,203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"ЛОБНЕНСКАЯ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721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0,5%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1,660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6,6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МОНИКИ ИМ. М.Ф. ВЛАДИМИРСКОГО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667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0,5%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2,138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7,5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"ЛОТОШИНСКАЯ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548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0,4%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1,113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6,4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"ШАХОВСКАЯ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419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0,3%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0,978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8,6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МОГВВ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412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0,3%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1,733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11,0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"СЕРЕБРЯНО-ПРУДСКАЯ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345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0,3%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1,091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7,9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r>
                        <a:rPr lang="ru-RU" sz="900" b="1" u="none" strike="noStrike" dirty="0">
                          <a:effectLst/>
                        </a:rPr>
                        <a:t>Итого  по 50 медицинских организаций (взрослые)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</a:rPr>
                        <a:t>99,2%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55" marR="2655" marT="2655" marB="0" anchor="b"/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2738" y="-6755"/>
            <a:ext cx="4440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Хирургия (корреляция СКЗ-СД  -0,242)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856" y="6517784"/>
            <a:ext cx="4667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СКЗ = 1,454; СД = 7,6 к-дня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5263763" y="2918049"/>
            <a:ext cx="310101" cy="5168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11704320" y="6297433"/>
            <a:ext cx="421419" cy="3944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813254" y="132628"/>
          <a:ext cx="5731282" cy="65111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4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Наименование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СКЗ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СД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%Гос.</a:t>
                      </a:r>
                    </a:p>
                  </a:txBody>
                  <a:tcPr marL="2788" marR="2788" marT="278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"РАМЕНСКАЯ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6,41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3,86%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"ХИМКИНСКАЯ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6,56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1,34%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"ЗАРАЙСКАЯ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0,94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6,78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"ХКБ"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6,85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"ЛОТОШИНСКАЯ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6,35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0,41%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1 кластер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 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 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7,95%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"БАЛАШИХИНСКАЯ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8,95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3,43%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"КОЛОМЕНСКАЯ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9,03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2,76%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"СОЛНЕЧНОГОРСКАЯ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8,87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2,42%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"СЕРПУХОВСКАЯ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8,91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1,84%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"КЛИНСКАЯ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9,38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1,52%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"КАШИРСКАЯ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8,24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1,27%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"СКБ"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1,19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8,86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1,27%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"ПАВЛОВО-ПОСАДСКАЯ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0,95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11,08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1,12%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"РУЗСКАЯ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1,15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9,15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1,05%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"ЛУХОВИЦКАЯ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1,31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9,46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0,96%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"ДЗЕРЖИНСКАЯ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1,20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8,94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0,57%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"ШАХОВСКАЯ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0,98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8,60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0,32%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2 кластер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 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 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18,53%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"ПКБ ИМ. ПРОФ. РОЗАНОВА В.Н."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8,04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3,24%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"СЕРГИЕВО-ПОСАДСКАЯ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1,47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8,21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2,98%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"ВИДНОВСКАЯ КБ"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7,60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2,96%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"ОДИНЦОВСКАЯ ОБ"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1,41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8,74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2,78%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"ДУБНЕНСКАЯ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1,43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8,32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2,59%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"ДОМОДЕДОВСКАЯ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1,31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6,93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2,53%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"НОГИНСКАЯ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1,36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7,43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2,48%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"ШАТУРСКАЯ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1,29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7,51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2,17%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"НФБ"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1,28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7,12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2,14%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"ДМИТРОВСКАЯ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1,31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7,88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1,98%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"ЕГОРЬЕВСКАЯ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1,49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7,79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1,79%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"ЭЛЕКТРОСТАЛЬСКАЯ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1,25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8,09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1,62%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"МОЖАЙСКАЯ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1,15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7,98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0,98%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"ВОЛОКОЛАМСКАЯ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1,30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7,13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0,70%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"ЛЫТКАРИНСКАЯ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1,24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7,66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0,65%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"СЕРЕБРЯНО-ПРУДСКАЯ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1,09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7,95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0,26%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3 кластер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 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 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31,85%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"ОРЕХОВО-ЗУЕВСКАЯ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6,33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5,29%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"ЩЕЛКОВСКАЯ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6,99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5,16%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"МЫТИЩИНСКАЯ ОКБ"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1,42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6,51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3,66%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"ЛОБ"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6,22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3,30%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"РЕУТОВСКАЯ КЛИНИЧЕСКАЯ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1,61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6,66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2,59%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"ЖУКОВСКАЯ ОКБ"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1,89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6,05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2,55%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"ДОЛГОПРУДНЕНСКАЯ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1,73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5,78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2,22%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"КРАСНОГОРСКАЯ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1,62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7,77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1,89%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"ПРОТВИНСКАЯ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1,56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7,21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0,78%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ГБУЗ МО "ЛОБНЕНСКАЯ БОЛЬНИЦА"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1,66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6,56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0,54%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4 кластер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 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 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27,98%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u="none" strike="noStrike" dirty="0">
                          <a:effectLst/>
                        </a:rPr>
                        <a:t>ГБУЗ МО "ПОКБ"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1,88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7,85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u="none" strike="noStrike" dirty="0">
                          <a:effectLst/>
                        </a:rPr>
                        <a:t>4,32%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"ВОСКРЕСЕНСКАЯ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1,95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7,97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3,07%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"ЧБ"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8,37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1,66%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"КОРОЛЁВСКАЯ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8,95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1,60%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"ИСТРИНСКАЯ КЛИНИЧЕСКАЯ БОЛЬНИЦА"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1,60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8,60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1,42%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МОНИКИ ИМ. М.Ф. ВЛАДИМИРСКОГО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2,14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>
                          <a:effectLst/>
                        </a:rPr>
                        <a:t>7,48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0,50%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</a:rPr>
                        <a:t>ГБУЗ МО МОГВВ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1,73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10,99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u="none" strike="noStrike" dirty="0">
                          <a:effectLst/>
                        </a:rPr>
                        <a:t>0,31%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5 кластер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 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>
                          <a:effectLst/>
                        </a:rPr>
                        <a:t> </a:t>
                      </a:r>
                      <a:endParaRPr lang="ru-RU" sz="7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1" u="none" strike="noStrike" dirty="0">
                          <a:effectLst/>
                        </a:rPr>
                        <a:t>12,88%</a:t>
                      </a:r>
                      <a:endParaRPr lang="ru-RU" sz="7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55" marR="1955" marT="195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2192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028066168"/>
              </p:ext>
            </p:extLst>
          </p:nvPr>
        </p:nvGraphicFramePr>
        <p:xfrm>
          <a:off x="926373" y="125729"/>
          <a:ext cx="10664735" cy="6623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1798319" y="4482736"/>
            <a:ext cx="862149" cy="261258"/>
          </a:xfrm>
          <a:prstGeom prst="wedgeRectCallout">
            <a:avLst>
              <a:gd name="adj1" fmla="val 118562"/>
              <a:gd name="adj2" fmla="val -1508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3 кластер</a:t>
            </a: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5251268" y="5880461"/>
            <a:ext cx="862149" cy="261258"/>
          </a:xfrm>
          <a:prstGeom prst="wedgeRectCallout">
            <a:avLst>
              <a:gd name="adj1" fmla="val 118562"/>
              <a:gd name="adj2" fmla="val -1508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4 кластер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04170" y="877482"/>
            <a:ext cx="21900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800" dirty="0"/>
              <a:t>ГБУЗ МО "ПАВЛОВО-ПОСАДСКАЯ БОЛЬНИЦА"</a:t>
            </a:r>
            <a:endParaRPr lang="ru-RU" sz="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9603" y="2990352"/>
            <a:ext cx="173957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800" dirty="0"/>
              <a:t>ГБУЗ МО "ШАХОВСКАЯ БОЛЬНИЦА"</a:t>
            </a:r>
            <a:endParaRPr lang="ru-RU" sz="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4960" y="2774908"/>
            <a:ext cx="19880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800" dirty="0"/>
              <a:t>ГБУЗ МО "БАЛАШИХИНСКАЯ БОЛЬНИЦА"</a:t>
            </a:r>
            <a:endParaRPr lang="ru-RU" sz="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711" y="482284"/>
            <a:ext cx="26239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Средняя</a:t>
            </a:r>
          </a:p>
          <a:p>
            <a:endParaRPr lang="ru-RU" dirty="0"/>
          </a:p>
          <a:p>
            <a:r>
              <a:rPr lang="ru-RU" dirty="0"/>
              <a:t>  длительность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9973" y="6141719"/>
            <a:ext cx="255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Средняя стоимость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13884" y="125729"/>
            <a:ext cx="3369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Минимальный доход на 1 койку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72932" y="0"/>
            <a:ext cx="3506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Хирургия</a:t>
            </a:r>
          </a:p>
        </p:txBody>
      </p:sp>
    </p:spTree>
    <p:extLst>
      <p:ext uri="{BB962C8B-B14F-4D97-AF65-F5344CB8AC3E}">
        <p14:creationId xmlns:p14="http://schemas.microsoft.com/office/powerpoint/2010/main" val="2783583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607800"/>
              </p:ext>
            </p:extLst>
          </p:nvPr>
        </p:nvGraphicFramePr>
        <p:xfrm>
          <a:off x="365760" y="445273"/>
          <a:ext cx="11545294" cy="6138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64543" y="0"/>
            <a:ext cx="11131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Средний «кластерный» доход на 1 койку в тыс. рублях в год </a:t>
            </a:r>
          </a:p>
        </p:txBody>
      </p:sp>
    </p:spTree>
    <p:extLst>
      <p:ext uri="{BB962C8B-B14F-4D97-AF65-F5344CB8AC3E}">
        <p14:creationId xmlns:p14="http://schemas.microsoft.com/office/powerpoint/2010/main" val="3700476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/>
          <p:nvPr/>
        </p:nvSpPr>
        <p:spPr>
          <a:xfrm>
            <a:off x="9177338" y="2586037"/>
            <a:ext cx="2343150" cy="39052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/>
              <a:t>Доход на 1 койку (</a:t>
            </a:r>
            <a:r>
              <a:rPr lang="ru-RU" sz="1400" b="1" dirty="0" err="1"/>
              <a:t>тыс.р</a:t>
            </a:r>
            <a:r>
              <a:rPr lang="ru-RU" sz="1400" b="1" dirty="0"/>
              <a:t>.)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519863" y="123825"/>
            <a:ext cx="5000625" cy="62865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/>
              <a:t>Отклонение (%) дохода на 1 койку  ЛПУ от среднего дохода соответствующего кластера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6910270"/>
              </p:ext>
            </p:extLst>
          </p:nvPr>
        </p:nvGraphicFramePr>
        <p:xfrm>
          <a:off x="-133351" y="0"/>
          <a:ext cx="12258675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3280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423" y="112577"/>
            <a:ext cx="11887199" cy="47089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Компетенции главных внештатных специалистов: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581" y="583474"/>
            <a:ext cx="11836937" cy="618308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1.Изучить результаты кластерного анализа по лечебному профилю (таблицу распределения по кластерам, </a:t>
            </a:r>
            <a:r>
              <a:rPr lang="ru-RU" dirty="0" err="1"/>
              <a:t>кластерограмму</a:t>
            </a:r>
            <a:r>
              <a:rPr lang="ru-RU" dirty="0"/>
              <a:t>, диаграмму «дохода» на 1 профильную койку по кластерам, и диаграмму отклонения «дохода» ( </a:t>
            </a:r>
            <a:r>
              <a:rPr lang="ru-RU" u="sng" dirty="0"/>
              <a:t>+</a:t>
            </a:r>
            <a:r>
              <a:rPr lang="ru-RU" dirty="0"/>
              <a:t>%) для медицинской организации  до «своего» кластера.</a:t>
            </a:r>
          </a:p>
          <a:p>
            <a:pPr marL="0" indent="0" algn="just">
              <a:buNone/>
            </a:pPr>
            <a:r>
              <a:rPr lang="ru-RU" dirty="0"/>
              <a:t>2.Сформулировать возможные причины вызывающие максимальные (крайние) отклонения для отдельных медицинских организаций от центра «своего» кластера.</a:t>
            </a:r>
          </a:p>
          <a:p>
            <a:pPr marL="0" indent="0" algn="just">
              <a:buNone/>
            </a:pPr>
            <a:r>
              <a:rPr lang="ru-RU" dirty="0"/>
              <a:t>3.Изучить структуру ТОП КСГ (по профилю) для каждого кластера и дать свои предложения по оптимальности сложившейся структуры или скорректировать долю конкретных КСГ (по кластеру).</a:t>
            </a:r>
          </a:p>
          <a:p>
            <a:pPr marL="0" indent="0" algn="just">
              <a:buNone/>
            </a:pPr>
            <a:r>
              <a:rPr lang="ru-RU" dirty="0"/>
              <a:t>4.Дать рекомендации по оптимальности сложившейся средней длительности или скорректировать среднею длительность по конкретным КСГ.</a:t>
            </a:r>
          </a:p>
          <a:p>
            <a:pPr marL="0" indent="0" algn="just">
              <a:buNone/>
            </a:pPr>
            <a:r>
              <a:rPr lang="ru-RU" dirty="0"/>
              <a:t>5.Сформулировать предложения по использованию дополнительных параметров (например: занятость койки, оперативная активность и др.) для уточнения кластерного распределения.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554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6099"/>
            <a:ext cx="10515600" cy="43795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Выводы и предложения: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8686" y="744247"/>
            <a:ext cx="10515600" cy="5505477"/>
          </a:xfrm>
        </p:spPr>
        <p:txBody>
          <a:bodyPr>
            <a:noAutofit/>
          </a:bodyPr>
          <a:lstStyle/>
          <a:p>
            <a:pPr marL="342900" indent="-342900" algn="just">
              <a:buAutoNum type="arabicPeriod"/>
            </a:pPr>
            <a:r>
              <a:rPr lang="ru-RU" sz="2000" dirty="0"/>
              <a:t>Практически для всех лечебных профилей у взрослых и детей сформированы кластеры с достаточно «плотным» распределением медицинских организаций, что позволяет определить </a:t>
            </a:r>
            <a:r>
              <a:rPr lang="ru-RU" sz="2000" b="1" dirty="0">
                <a:solidFill>
                  <a:srgbClr val="FF0000"/>
                </a:solidFill>
              </a:rPr>
              <a:t>оптимальные</a:t>
            </a:r>
            <a:r>
              <a:rPr lang="ru-RU" sz="2000" dirty="0"/>
              <a:t> значения параметров </a:t>
            </a:r>
            <a:r>
              <a:rPr lang="ru-RU" sz="2000" dirty="0" err="1"/>
              <a:t>затратоемкости</a:t>
            </a:r>
            <a:r>
              <a:rPr lang="ru-RU" sz="2000" dirty="0"/>
              <a:t> и средней длительности для каждого кластера в рамках конкретного лечебного профиля;</a:t>
            </a:r>
          </a:p>
          <a:p>
            <a:pPr marL="342900" indent="-342900" algn="just">
              <a:buAutoNum type="arabicPeriod"/>
            </a:pPr>
            <a:r>
              <a:rPr lang="ru-RU" sz="2000" dirty="0"/>
              <a:t>По медицинским организациям имеющим существенные отклонения от </a:t>
            </a:r>
            <a:r>
              <a:rPr lang="ru-RU" sz="2000" dirty="0" err="1"/>
              <a:t>центроида</a:t>
            </a:r>
            <a:r>
              <a:rPr lang="ru-RU" sz="2000" dirty="0"/>
              <a:t> необходимо провести дополнительный анализ причин отклонения по </a:t>
            </a:r>
            <a:r>
              <a:rPr lang="ru-RU" sz="2000" dirty="0" err="1"/>
              <a:t>затратоемкомсти</a:t>
            </a:r>
            <a:r>
              <a:rPr lang="ru-RU" sz="2000" dirty="0"/>
              <a:t> и (или) средней длительности, что позволит повысить </a:t>
            </a:r>
            <a:r>
              <a:rPr lang="ru-RU" sz="2000" b="1" dirty="0">
                <a:solidFill>
                  <a:srgbClr val="FF0000"/>
                </a:solidFill>
              </a:rPr>
              <a:t>объективность</a:t>
            </a:r>
            <a:r>
              <a:rPr lang="ru-RU" sz="2000" dirty="0"/>
              <a:t> кластерного распределения и возможность </a:t>
            </a:r>
            <a:r>
              <a:rPr lang="ru-RU" sz="2000" b="1" dirty="0">
                <a:solidFill>
                  <a:srgbClr val="FF0000"/>
                </a:solidFill>
              </a:rPr>
              <a:t>нормирования </a:t>
            </a:r>
            <a:r>
              <a:rPr lang="ru-RU" sz="2000" dirty="0" err="1"/>
              <a:t>затратоемкости</a:t>
            </a:r>
            <a:r>
              <a:rPr lang="ru-RU" sz="2000" dirty="0"/>
              <a:t> и средней длительности для каждого кластера по каждому профилю;</a:t>
            </a:r>
          </a:p>
          <a:p>
            <a:pPr marL="342900" indent="-342900" algn="just">
              <a:buAutoNum type="arabicPeriod"/>
            </a:pPr>
            <a:r>
              <a:rPr lang="ru-RU" sz="2000" dirty="0"/>
              <a:t>Кроме оптимизации параметров х1 и х2 для кластеров (по профилям) целесообразно дать </a:t>
            </a:r>
            <a:r>
              <a:rPr lang="ru-RU" sz="2000" b="1" dirty="0">
                <a:solidFill>
                  <a:srgbClr val="FF0000"/>
                </a:solidFill>
              </a:rPr>
              <a:t>ТОП</a:t>
            </a:r>
            <a:r>
              <a:rPr lang="ru-RU" sz="2000" dirty="0"/>
              <a:t> клинико-статистических групп (заболеваний) и оптимальных для кластеров и их рекомендуемое </a:t>
            </a:r>
            <a:r>
              <a:rPr lang="ru-RU" sz="2000" b="1" dirty="0">
                <a:solidFill>
                  <a:srgbClr val="FF0000"/>
                </a:solidFill>
              </a:rPr>
              <a:t>долевое</a:t>
            </a:r>
            <a:r>
              <a:rPr lang="ru-RU" sz="2000" dirty="0"/>
              <a:t> значение;</a:t>
            </a:r>
          </a:p>
          <a:p>
            <a:pPr marL="342900" indent="-342900" algn="just">
              <a:buAutoNum type="arabicPeriod"/>
            </a:pPr>
            <a:r>
              <a:rPr lang="ru-RU" sz="2000" dirty="0"/>
              <a:t>После проведения мероприятий по </a:t>
            </a:r>
            <a:r>
              <a:rPr lang="ru-RU" sz="2000" b="1" dirty="0">
                <a:solidFill>
                  <a:srgbClr val="FF0000"/>
                </a:solidFill>
              </a:rPr>
              <a:t>оптимизации</a:t>
            </a:r>
            <a:r>
              <a:rPr lang="ru-RU" sz="2000" dirty="0"/>
              <a:t> (нормированию) </a:t>
            </a:r>
            <a:r>
              <a:rPr lang="ru-RU" sz="2000" dirty="0" err="1"/>
              <a:t>затратоемкости</a:t>
            </a:r>
            <a:r>
              <a:rPr lang="ru-RU" sz="2000" dirty="0"/>
              <a:t> и средней длительности для кластеров различных профилей целесообразно определить потенциальный  </a:t>
            </a:r>
            <a:r>
              <a:rPr lang="ru-RU" sz="2000" b="1" dirty="0">
                <a:solidFill>
                  <a:srgbClr val="FF0000"/>
                </a:solidFill>
              </a:rPr>
              <a:t>доход</a:t>
            </a:r>
            <a:r>
              <a:rPr lang="ru-RU" sz="2000" dirty="0"/>
              <a:t> медицинской организации на профильную койку и сопоставить его с фактическими </a:t>
            </a:r>
            <a:r>
              <a:rPr lang="ru-RU" sz="2000" b="1" dirty="0">
                <a:solidFill>
                  <a:srgbClr val="FF0000"/>
                </a:solidFill>
              </a:rPr>
              <a:t>расходами</a:t>
            </a:r>
            <a:r>
              <a:rPr lang="ru-RU" sz="2000" dirty="0"/>
              <a:t> на профильную койку;</a:t>
            </a:r>
          </a:p>
          <a:p>
            <a:pPr marL="342900" indent="-342900" algn="just">
              <a:buAutoNum type="arabicPeriod"/>
            </a:pPr>
            <a:r>
              <a:rPr lang="ru-RU" sz="2000" dirty="0"/>
              <a:t>Результаты этого сопоставления </a:t>
            </a:r>
            <a:r>
              <a:rPr lang="ru-RU" sz="2000" b="1" dirty="0">
                <a:solidFill>
                  <a:srgbClr val="FF0000"/>
                </a:solidFill>
              </a:rPr>
              <a:t>могут использоваться </a:t>
            </a:r>
            <a:r>
              <a:rPr lang="ru-RU" sz="2000" dirty="0"/>
              <a:t>для совершенствования </a:t>
            </a:r>
            <a:r>
              <a:rPr lang="ru-RU" sz="2000" b="1" dirty="0">
                <a:solidFill>
                  <a:srgbClr val="FF0000"/>
                </a:solidFill>
              </a:rPr>
              <a:t>финансового  планирования</a:t>
            </a:r>
            <a:r>
              <a:rPr lang="ru-RU" sz="2000" dirty="0"/>
              <a:t> и для объективного определения коэффициентов уровня (подуровня) стационара.</a:t>
            </a:r>
          </a:p>
          <a:p>
            <a:pPr marL="342900" indent="-342900" algn="just">
              <a:buAutoNum type="arabicPeriod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76241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</a:rPr>
              <a:t>Спасибо за внимание !!!</a:t>
            </a:r>
            <a:br>
              <a:rPr lang="ru-RU" sz="5300" dirty="0">
                <a:solidFill>
                  <a:schemeClr val="bg1"/>
                </a:solidFill>
              </a:rPr>
            </a:br>
            <a:br>
              <a:rPr lang="ru-RU" dirty="0">
                <a:solidFill>
                  <a:schemeClr val="bg1"/>
                </a:solidFill>
              </a:rPr>
            </a:br>
            <a:r>
              <a:rPr lang="ru-RU" sz="6600" b="1" dirty="0">
                <a:solidFill>
                  <a:schemeClr val="bg1"/>
                </a:solidFill>
              </a:rPr>
              <a:t>С вами был 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sz="3600" dirty="0">
                <a:solidFill>
                  <a:schemeClr val="bg1"/>
                </a:solidFill>
              </a:rPr>
              <a:t>доктор экономических наук, профессор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sz="6000" b="1" dirty="0">
                <a:solidFill>
                  <a:schemeClr val="bg1"/>
                </a:solidFill>
              </a:rPr>
              <a:t>Пирогов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Михаил Васильевич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по вопросам затронутым в презентации и в учебно-методическом пособии звоните по телефону: 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+7 916 626 4882 или пишите на адрес: </a:t>
            </a:r>
            <a:r>
              <a:rPr dirty="0">
                <a:solidFill>
                  <a:schemeClr val="bg1"/>
                </a:solidFill>
              </a:rPr>
              <a:t>pirogov.57@mail.ru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991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10933" y="1820848"/>
            <a:ext cx="286246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Группы расходов многопрофильного стационара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8783" y="3013545"/>
            <a:ext cx="242514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Заработная плата с начислениями в ФСС и ФОМС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28622" y="2992072"/>
            <a:ext cx="286246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Содержание медицинской организации </a:t>
            </a:r>
          </a:p>
          <a:p>
            <a:pPr algn="ctr"/>
            <a:r>
              <a:rPr lang="ru-RU" dirty="0"/>
              <a:t>(не лечебные расходы)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2007" y="326003"/>
            <a:ext cx="2870421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Средства ОМС </a:t>
            </a:r>
          </a:p>
          <a:p>
            <a:pPr algn="ctr"/>
            <a:r>
              <a:rPr lang="ru-RU" dirty="0"/>
              <a:t>(по числу законченных и прерванных госпитализаций по специализированной помощи и ВМП 1 раздела)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59857" y="187959"/>
            <a:ext cx="316461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Средства бюджета: </a:t>
            </a:r>
          </a:p>
          <a:p>
            <a:pPr algn="ctr"/>
            <a:r>
              <a:rPr lang="ru-RU" dirty="0"/>
              <a:t>за ВМП 2 раздела и за незастрахованных граждан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87801" y="279836"/>
            <a:ext cx="316461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Платная медицинская помощь и ДМС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22428" y="1256306"/>
            <a:ext cx="1017767" cy="182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405023" y="1256306"/>
            <a:ext cx="270344" cy="5791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5564587" y="1111289"/>
            <a:ext cx="306292" cy="709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82353" y="1296411"/>
            <a:ext cx="3090574" cy="1386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5400000">
            <a:off x="9516590" y="1086670"/>
            <a:ext cx="504687" cy="192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493563" y="1296411"/>
            <a:ext cx="270344" cy="5791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742168" y="3013545"/>
            <a:ext cx="261465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Расходы лечебного процесса</a:t>
            </a:r>
          </a:p>
          <a:p>
            <a:pPr algn="ctr"/>
            <a:r>
              <a:rPr lang="ru-RU" dirty="0"/>
              <a:t>(лекарства и материалы)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07899" y="3026048"/>
            <a:ext cx="131726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Лечебное                </a:t>
            </a:r>
          </a:p>
          <a:p>
            <a:pPr algn="ctr"/>
            <a:r>
              <a:rPr lang="ru-RU" dirty="0"/>
              <a:t> питание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947836" y="2992072"/>
            <a:ext cx="201887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Прочие лечебные расходы (инструменты и оборудование)</a:t>
            </a:r>
          </a:p>
        </p:txBody>
      </p:sp>
      <p:cxnSp>
        <p:nvCxnSpPr>
          <p:cNvPr id="24" name="Прямая со стрелкой 23"/>
          <p:cNvCxnSpPr>
            <a:stCxn id="5" idx="2"/>
            <a:endCxn id="6" idx="0"/>
          </p:cNvCxnSpPr>
          <p:nvPr/>
        </p:nvCxnSpPr>
        <p:spPr>
          <a:xfrm flipH="1">
            <a:off x="1411357" y="2744178"/>
            <a:ext cx="4330811" cy="269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2"/>
            <a:endCxn id="7" idx="0"/>
          </p:cNvCxnSpPr>
          <p:nvPr/>
        </p:nvCxnSpPr>
        <p:spPr>
          <a:xfrm flipH="1">
            <a:off x="4159857" y="2744178"/>
            <a:ext cx="1582311" cy="247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5" idx="2"/>
            <a:endCxn id="20" idx="0"/>
          </p:cNvCxnSpPr>
          <p:nvPr/>
        </p:nvCxnSpPr>
        <p:spPr>
          <a:xfrm>
            <a:off x="5742168" y="2744178"/>
            <a:ext cx="1307327" cy="269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5" idx="2"/>
            <a:endCxn id="21" idx="0"/>
          </p:cNvCxnSpPr>
          <p:nvPr/>
        </p:nvCxnSpPr>
        <p:spPr>
          <a:xfrm>
            <a:off x="5742168" y="2744178"/>
            <a:ext cx="3424365" cy="281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5" idx="2"/>
          </p:cNvCxnSpPr>
          <p:nvPr/>
        </p:nvCxnSpPr>
        <p:spPr>
          <a:xfrm>
            <a:off x="5742168" y="2744178"/>
            <a:ext cx="5079557" cy="247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94197" y="4125603"/>
            <a:ext cx="116725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Специфика финансирования здравоохранения РФ: средства ОМС, средства бюджета и средства  от платных услуг (ДМС) не «смешиваются» в части расходов.</a:t>
            </a:r>
          </a:p>
          <a:p>
            <a:pPr algn="ctr"/>
            <a:endParaRPr lang="ru-RU" sz="2000" dirty="0"/>
          </a:p>
          <a:p>
            <a:pPr algn="ctr"/>
            <a:r>
              <a:rPr lang="ru-RU" sz="2000" b="1" dirty="0"/>
              <a:t>Основные задачи менеджмента медицинской организации:</a:t>
            </a:r>
          </a:p>
          <a:p>
            <a:pPr marL="342900" indent="-342900" algn="just">
              <a:buAutoNum type="arabicPeriod"/>
            </a:pPr>
            <a:r>
              <a:rPr lang="ru-RU" sz="2000" dirty="0"/>
              <a:t>Увеличение получаемых средств по всем законодательно доступным источникам</a:t>
            </a:r>
          </a:p>
          <a:p>
            <a:pPr marL="342900" indent="-342900" algn="just">
              <a:buAutoNum type="arabicPeriod"/>
            </a:pPr>
            <a:r>
              <a:rPr lang="ru-RU" sz="2000" dirty="0"/>
              <a:t>Повышение эффективности использования всех ресурсов медицинской организации</a:t>
            </a:r>
          </a:p>
          <a:p>
            <a:pPr marL="342900" indent="-342900" algn="just">
              <a:buAutoNum type="arabicPeriod"/>
            </a:pPr>
            <a:r>
              <a:rPr lang="ru-RU" sz="2000" dirty="0"/>
              <a:t>Оценка приоритетности финансирования групп расходов в случае недостатка финансовых средств</a:t>
            </a:r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554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078" y="302149"/>
            <a:ext cx="1107616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Оценка дохода многопрофильных стационаров, оказывающих специализированную медицинскую помощь по территориальной программе обязательного медицинского страхования Московской области в 2024 году проводилась по двум параметрам:</a:t>
            </a:r>
          </a:p>
          <a:p>
            <a:pPr marL="342900" indent="-342900" algn="just">
              <a:buAutoNum type="arabicPeriod"/>
            </a:pPr>
            <a:r>
              <a:rPr lang="ru-RU" sz="2000" dirty="0"/>
              <a:t>Средняя длительность лечения в профильном отделении (СД);</a:t>
            </a:r>
          </a:p>
          <a:p>
            <a:pPr marL="342900" indent="-342900" algn="just">
              <a:buAutoNum type="arabicPeriod"/>
            </a:pPr>
            <a:r>
              <a:rPr lang="ru-RU" sz="2000" dirty="0"/>
              <a:t>Средняя </a:t>
            </a:r>
            <a:r>
              <a:rPr lang="ru-RU" sz="2000" dirty="0" err="1"/>
              <a:t>затратоемкость</a:t>
            </a:r>
            <a:r>
              <a:rPr lang="ru-RU" sz="2000" dirty="0"/>
              <a:t> 1 госпитализации  по клинико-статистическим группам (СКЗ).</a:t>
            </a:r>
          </a:p>
          <a:p>
            <a:pPr marL="342900" indent="-342900" algn="just">
              <a:buAutoNum type="arabicPeriod"/>
            </a:pPr>
            <a:endParaRPr lang="ru-RU" sz="2000" dirty="0"/>
          </a:p>
          <a:p>
            <a:pPr algn="just"/>
            <a:r>
              <a:rPr lang="ru-RU" sz="2000" dirty="0"/>
              <a:t>Для корректного учета различных по своему значению параметров (СД и СКЗ) и наглядного представления результатов анализа с определения характерных групп медицинских организаций целесообразно применять кластерный анализ по методу </a:t>
            </a:r>
            <a:r>
              <a:rPr lang="en-US" sz="2000" dirty="0"/>
              <a:t>k-</a:t>
            </a:r>
            <a:r>
              <a:rPr lang="ru-RU" sz="2000" dirty="0"/>
              <a:t>средних, с предварительным определением оптимального числа кластеров для того или иного лечебного профиля.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 Суть кластерного анализа заключается поэтапной группировки медицинских организаций с целью получения «минимального» суммарного расстояния от каждой медицинской организации до центра «своего» кластера.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Расстояние от конкретной медицинской организации по центра кластера  определяется как гипотенуза треугольника, в котором катетами служат значения СД и СКЗ данной организации.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Более подробно метод кластерного анализа и инструменты для его практического проведения изложены на страницах учебно-методического пособия.</a:t>
            </a:r>
          </a:p>
        </p:txBody>
      </p:sp>
    </p:spTree>
    <p:extLst>
      <p:ext uri="{BB962C8B-B14F-4D97-AF65-F5344CB8AC3E}">
        <p14:creationId xmlns:p14="http://schemas.microsoft.com/office/powerpoint/2010/main" val="174291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 flipV="1">
            <a:off x="1049572" y="683813"/>
            <a:ext cx="23855" cy="5454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938254" y="5987332"/>
            <a:ext cx="10614991" cy="23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5-конечная звезда 6"/>
          <p:cNvSpPr/>
          <p:nvPr/>
        </p:nvSpPr>
        <p:spPr>
          <a:xfrm>
            <a:off x="1963972" y="1375576"/>
            <a:ext cx="278296" cy="2464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463040" y="3114262"/>
            <a:ext cx="278296" cy="2464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3419723" y="1506772"/>
            <a:ext cx="278296" cy="2464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8742459" y="2454303"/>
            <a:ext cx="278296" cy="2464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322612" y="3845781"/>
            <a:ext cx="278296" cy="2464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7405315" y="1950720"/>
            <a:ext cx="278296" cy="2464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313830" y="2297927"/>
            <a:ext cx="151074" cy="1563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022328" y="2879697"/>
            <a:ext cx="151074" cy="1563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480352" y="40838"/>
            <a:ext cx="7897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Кластерный анализ по методу </a:t>
            </a:r>
            <a:r>
              <a:rPr lang="en-US" sz="2400" dirty="0"/>
              <a:t>k-</a:t>
            </a:r>
            <a:r>
              <a:rPr lang="ru-RU" sz="2400" dirty="0"/>
              <a:t>средних (методология)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25711" y="3522979"/>
            <a:ext cx="125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Объект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33800" y="1006244"/>
            <a:ext cx="125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Объект 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86505" y="849869"/>
            <a:ext cx="125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Объект 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22612" y="4156693"/>
            <a:ext cx="125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Объект 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95272" y="1190910"/>
            <a:ext cx="125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Объект 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2372" y="1965824"/>
            <a:ext cx="125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Объект 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69625" y="2428738"/>
            <a:ext cx="1383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Центроид</a:t>
            </a:r>
            <a:r>
              <a:rPr lang="ru-RU" dirty="0"/>
              <a:t> 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97917" y="3001546"/>
            <a:ext cx="1383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Центроид</a:t>
            </a:r>
            <a:r>
              <a:rPr lang="ru-RU" dirty="0"/>
              <a:t> 2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2464904" y="1630017"/>
            <a:ext cx="954819" cy="667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2103120" y="1630017"/>
            <a:ext cx="210709" cy="593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1686505" y="2484927"/>
            <a:ext cx="597508" cy="6372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2560652" y="2150490"/>
            <a:ext cx="4844663" cy="207216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7173401" y="2243597"/>
            <a:ext cx="371062" cy="5596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7243638" y="2700793"/>
            <a:ext cx="1391479" cy="228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6600908" y="3066274"/>
            <a:ext cx="421420" cy="722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9855973" y="6011186"/>
            <a:ext cx="1383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Параметр</a:t>
            </a:r>
            <a:r>
              <a:rPr lang="en-US" dirty="0"/>
              <a:t> </a:t>
            </a:r>
            <a:r>
              <a:rPr lang="ru-RU" dirty="0"/>
              <a:t> 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04747" y="502502"/>
            <a:ext cx="304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Параметр</a:t>
            </a:r>
            <a:endParaRPr lang="en-US" dirty="0"/>
          </a:p>
          <a:p>
            <a:r>
              <a:rPr lang="ru-RU" dirty="0"/>
              <a:t> </a:t>
            </a:r>
            <a:r>
              <a:rPr lang="en-US" dirty="0"/>
              <a:t>Y</a:t>
            </a:r>
            <a:endParaRPr lang="ru-RU" dirty="0"/>
          </a:p>
        </p:txBody>
      </p:sp>
      <p:cxnSp>
        <p:nvCxnSpPr>
          <p:cNvPr id="44" name="Прямая со стрелкой 43"/>
          <p:cNvCxnSpPr/>
          <p:nvPr/>
        </p:nvCxnSpPr>
        <p:spPr>
          <a:xfrm flipH="1">
            <a:off x="1768337" y="2937616"/>
            <a:ext cx="5150789" cy="355848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1061499" y="2372384"/>
            <a:ext cx="1180769" cy="7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1061499" y="3250031"/>
            <a:ext cx="4015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2419849" y="2535372"/>
            <a:ext cx="23522" cy="34758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1602188" y="3427658"/>
            <a:ext cx="11760" cy="25716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096121" y="3345785"/>
            <a:ext cx="46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Y1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1130080" y="1906010"/>
            <a:ext cx="46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Y2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1453929" y="5986122"/>
            <a:ext cx="46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X1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2133269" y="6002066"/>
            <a:ext cx="46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103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860" y="0"/>
            <a:ext cx="10515600" cy="358444"/>
          </a:xfrm>
        </p:spPr>
        <p:txBody>
          <a:bodyPr>
            <a:noAutofit/>
          </a:bodyPr>
          <a:lstStyle/>
          <a:p>
            <a:r>
              <a:rPr lang="ru-RU" sz="2800" b="1" dirty="0"/>
              <a:t>Условия проведения кластерного анализа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128" y="358444"/>
            <a:ext cx="11178871" cy="5672455"/>
          </a:xfrm>
        </p:spPr>
        <p:txBody>
          <a:bodyPr>
            <a:noAutofit/>
          </a:bodyPr>
          <a:lstStyle/>
          <a:p>
            <a:pPr marL="342900" indent="-342900" algn="just">
              <a:spcBef>
                <a:spcPts val="600"/>
              </a:spcBef>
              <a:buAutoNum type="arabicPeriod"/>
            </a:pPr>
            <a:r>
              <a:rPr lang="ru-RU" sz="1800" dirty="0"/>
              <a:t>Анализ проводится по стационарной помощи без ВМП по лечебным профилям (объектам анализа) охватывающим суммарно порядка 90% всех госпитализаций для детей и взрослых при оказании помощи всем пациентам (областным и иногородним) за исключением прерванных случаев (с оплатой менее 100% от законченного случая);</a:t>
            </a:r>
          </a:p>
          <a:p>
            <a:pPr marL="342900" indent="-342900" algn="just">
              <a:spcBef>
                <a:spcPts val="600"/>
              </a:spcBef>
              <a:buAutoNum type="arabicPeriod"/>
            </a:pPr>
            <a:r>
              <a:rPr lang="ru-RU" sz="1800" dirty="0"/>
              <a:t>Параметрами для кластерного анализа являются средняя профильная длительность лечения (ось</a:t>
            </a:r>
            <a:r>
              <a:rPr lang="en-US" sz="1800" dirty="0"/>
              <a:t> Y) </a:t>
            </a:r>
            <a:r>
              <a:rPr lang="ru-RU" sz="1800" dirty="0"/>
              <a:t>и средняя </a:t>
            </a:r>
            <a:r>
              <a:rPr lang="ru-RU" sz="1800" dirty="0" err="1"/>
              <a:t>затратоемкость</a:t>
            </a:r>
            <a:r>
              <a:rPr lang="ru-RU" sz="1800" dirty="0"/>
              <a:t> (ось Х). Данные параметры влияют на доход медицинской организации в расчете на профильную койку – чем больше </a:t>
            </a:r>
            <a:r>
              <a:rPr lang="ru-RU" sz="1800" dirty="0" err="1"/>
              <a:t>затратоемкость</a:t>
            </a:r>
            <a:r>
              <a:rPr lang="ru-RU" sz="1800" dirty="0"/>
              <a:t> и меньше средняя длительность лечения тем выше доход при условии оптимальной работы койки в течении года;</a:t>
            </a:r>
          </a:p>
          <a:p>
            <a:pPr marL="342900" indent="-342900" algn="just">
              <a:spcBef>
                <a:spcPts val="600"/>
              </a:spcBef>
              <a:buAutoNum type="arabicPeriod"/>
            </a:pPr>
            <a:r>
              <a:rPr lang="ru-RU" sz="1800" dirty="0"/>
              <a:t>Коэффициенты уровня стационара (КУС), специфики (КС) и сложности лечения пациента (КСЛП) не учитывались;</a:t>
            </a:r>
          </a:p>
          <a:p>
            <a:pPr marL="342900" indent="-342900" algn="just">
              <a:spcBef>
                <a:spcPts val="600"/>
              </a:spcBef>
              <a:buAutoNum type="arabicPeriod"/>
            </a:pPr>
            <a:r>
              <a:rPr lang="ru-RU" sz="1800" dirty="0"/>
              <a:t>Число кластеров (групп распределения) определяется в зависимости от числа объектов и размерности параметров х1 и х2 по методу «локтя» и для большинства профилей равно «5», но для ряда профилей – «4» или «3»;</a:t>
            </a:r>
          </a:p>
          <a:p>
            <a:pPr marL="342900" indent="-342900" algn="just">
              <a:spcBef>
                <a:spcPts val="600"/>
              </a:spcBef>
              <a:buAutoNum type="arabicPeriod"/>
            </a:pPr>
            <a:r>
              <a:rPr lang="ru-RU" sz="1800" dirty="0"/>
              <a:t>По каждому профилю в УМП приведены: 1)таблица исходных данных; 2)таблица распределения по кластерам; 3)</a:t>
            </a:r>
            <a:r>
              <a:rPr lang="ru-RU" sz="1800" dirty="0" err="1"/>
              <a:t>кластерограмма</a:t>
            </a:r>
            <a:r>
              <a:rPr lang="ru-RU" sz="1800" dirty="0"/>
              <a:t>, 4)диаграмма среднего «дохода» (в </a:t>
            </a:r>
            <a:r>
              <a:rPr lang="ru-RU" sz="1800" dirty="0" err="1"/>
              <a:t>тыс.р</a:t>
            </a:r>
            <a:r>
              <a:rPr lang="ru-RU" sz="1800" dirty="0"/>
              <a:t>.) на профильную койку  по кластерам, 5)диаграмма отклонений «дохода» медицинской организации на 1 койку (в %) от среднего «дохода» по кластеру.</a:t>
            </a:r>
          </a:p>
          <a:p>
            <a:pPr marL="342900" indent="-342900" algn="just">
              <a:spcBef>
                <a:spcPts val="600"/>
              </a:spcBef>
              <a:buAutoNum type="arabicPeriod"/>
            </a:pPr>
            <a:r>
              <a:rPr lang="ru-RU" sz="1800" dirty="0"/>
              <a:t>Для наглядности параметры х1 и х2 даны в сопоставимых значениях от минимального до «1». Объекты одного кластера выделены цветом и обведены контуром. «</a:t>
            </a:r>
            <a:r>
              <a:rPr lang="ru-RU" sz="1800" dirty="0" err="1"/>
              <a:t>Центроиды</a:t>
            </a:r>
            <a:r>
              <a:rPr lang="ru-RU" sz="1800" dirty="0"/>
              <a:t>» – расчетные центры кластеров выделены красным цветом. Даны наименования некоторых медицинских организаций с максимальными (минимальными) значениями </a:t>
            </a:r>
            <a:r>
              <a:rPr lang="ru-RU" sz="1800" dirty="0" err="1"/>
              <a:t>затратоемкости</a:t>
            </a:r>
            <a:r>
              <a:rPr lang="ru-RU" sz="1800" dirty="0"/>
              <a:t> и (или) средней длительности на </a:t>
            </a:r>
            <a:r>
              <a:rPr lang="ru-RU" sz="1800" dirty="0" err="1"/>
              <a:t>кластерограммах</a:t>
            </a:r>
            <a:r>
              <a:rPr lang="ru-RU" sz="1800" dirty="0"/>
              <a:t>;</a:t>
            </a:r>
          </a:p>
          <a:p>
            <a:pPr marL="342900" indent="-342900" algn="just">
              <a:spcBef>
                <a:spcPts val="600"/>
              </a:spcBef>
              <a:buAutoNum type="arabicPeriod"/>
            </a:pPr>
            <a:r>
              <a:rPr lang="ru-RU" sz="1800" dirty="0"/>
              <a:t>Анализ по лечению злокачественных новообразований проведен раздельно, по </a:t>
            </a:r>
            <a:r>
              <a:rPr lang="ru-RU" sz="1800" dirty="0">
                <a:solidFill>
                  <a:srgbClr val="FF0000"/>
                </a:solidFill>
              </a:rPr>
              <a:t>используемым технологиям (хирургия, химиотерапия и лучевая терапия)</a:t>
            </a:r>
            <a:r>
              <a:rPr lang="ru-RU" sz="1800" dirty="0"/>
              <a:t>;</a:t>
            </a:r>
          </a:p>
          <a:p>
            <a:pPr marL="342900" indent="-342900" algn="just">
              <a:spcBef>
                <a:spcPts val="600"/>
              </a:spcBef>
              <a:buAutoNum type="arabicPeriod"/>
            </a:pPr>
            <a:r>
              <a:rPr lang="ru-RU" sz="1800" dirty="0"/>
              <a:t>Анализ по неврологии и </a:t>
            </a:r>
            <a:r>
              <a:rPr lang="ru-RU" sz="1800" dirty="0">
                <a:solidFill>
                  <a:srgbClr val="FF0000"/>
                </a:solidFill>
              </a:rPr>
              <a:t>кардиологии</a:t>
            </a:r>
            <a:r>
              <a:rPr lang="ru-RU" sz="1800" dirty="0"/>
              <a:t> проведен раздельно по стационарам с </a:t>
            </a:r>
            <a:r>
              <a:rPr lang="ru-RU" sz="1800" dirty="0">
                <a:solidFill>
                  <a:srgbClr val="FF0000"/>
                </a:solidFill>
              </a:rPr>
              <a:t>ПСО и РСЦ</a:t>
            </a:r>
            <a:r>
              <a:rPr lang="ru-RU" sz="1800" dirty="0"/>
              <a:t>.</a:t>
            </a:r>
          </a:p>
          <a:p>
            <a:pPr marL="0" indent="0" algn="just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82703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6710" y="3987711"/>
          <a:ext cx="6050723" cy="2674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4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5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5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5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5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Профиль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err="1">
                          <a:effectLst/>
                        </a:rPr>
                        <a:t>Госпит</a:t>
                      </a:r>
                      <a:r>
                        <a:rPr lang="ru-RU" sz="1400" b="1" u="none" strike="noStrike" dirty="0">
                          <a:effectLst/>
                        </a:rPr>
                        <a:t>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%Гос.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СКЗ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СД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err="1">
                          <a:effectLst/>
                        </a:rPr>
                        <a:t>Т.р</a:t>
                      </a:r>
                      <a:r>
                        <a:rPr lang="ru-RU" sz="1400" b="1" u="none" strike="noStrike" dirty="0">
                          <a:effectLst/>
                        </a:rPr>
                        <a:t>./Гос.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педиатрии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49 049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29,4%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0,913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27,1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инфекционным болезням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32 684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23,0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неонатологии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20 521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119,0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детской хирургии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14 703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41,0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травматологии и ортопедии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11 980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39,7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оториноларингологии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8 608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29,0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медицинской реабилитации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3 753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2,502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84,8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неврологии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3 629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39,2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акушерству и гинекологии *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3 323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детской урологии-андрологии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2 387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ТОП 10 профилей (дети)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150 637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90,4%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43,2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138513"/>
              </p:ext>
            </p:extLst>
          </p:nvPr>
        </p:nvGraphicFramePr>
        <p:xfrm>
          <a:off x="6647510" y="4596309"/>
          <a:ext cx="5303301" cy="445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1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9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55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55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55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55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гинекология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2 169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63,7%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0,689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5,3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акушерство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1 236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36,3%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0,797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5,2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Стрелка вправо 7"/>
          <p:cNvSpPr/>
          <p:nvPr/>
        </p:nvSpPr>
        <p:spPr>
          <a:xfrm>
            <a:off x="6235336" y="681062"/>
            <a:ext cx="412174" cy="357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7493672">
            <a:off x="5872955" y="5463265"/>
            <a:ext cx="1173025" cy="2544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46710" y="547265"/>
          <a:ext cx="5988626" cy="3120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1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6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6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59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20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Профиль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err="1">
                          <a:effectLst/>
                        </a:rPr>
                        <a:t>Госпит</a:t>
                      </a:r>
                      <a:r>
                        <a:rPr lang="ru-RU" sz="1400" b="1" u="none" strike="noStrike" dirty="0">
                          <a:effectLst/>
                        </a:rPr>
                        <a:t>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%Гос.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СКЗ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СД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err="1">
                          <a:effectLst/>
                        </a:rPr>
                        <a:t>Т.р</a:t>
                      </a:r>
                      <a:r>
                        <a:rPr lang="ru-RU" sz="1400" b="1" u="none" strike="noStrike" dirty="0">
                          <a:effectLst/>
                        </a:rPr>
                        <a:t>./Гос.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акушерству и гинекологии *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258 946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22,5%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0,993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4,9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35,4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хирургии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132 902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11,5%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1,454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7,6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39,5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терапии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114 316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9,9%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1,078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8,0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29,2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онкологии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94 221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8,2%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2,302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4,8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67,2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неврологии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90 177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7,8%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1,584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8,6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47,3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кардиологии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82 098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7,1%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1,620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7,5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46,4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офтальмологии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68 101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5,9%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1,243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4,0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37,4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травматологии и ортопедии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55 554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4,8%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1,637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8,6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50,7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урологии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48 570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4,2%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1,431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6,0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37,5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медицинской реабилитации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36 296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3,2%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2,141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13,5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65,4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инфекционным болезням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28 357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2,5%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0,965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7,2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26,6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оториноларингологии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22 969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2,0%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0,995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6,1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</a:rPr>
                        <a:t>25,6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/>
                        </a:rPr>
                        <a:t> ТОП 12 профилей (взрослые)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1 032 507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u="none" strike="noStrike" dirty="0">
                          <a:effectLst/>
                        </a:rPr>
                        <a:t>89,7%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u="none" strike="noStrike" dirty="0">
                          <a:effectLst/>
                        </a:rPr>
                        <a:t>1,394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u="none" strike="noStrike" dirty="0">
                          <a:effectLst/>
                        </a:rPr>
                        <a:t>6,7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u="none" strike="noStrike" dirty="0">
                          <a:effectLst/>
                        </a:rPr>
                        <a:t>41,7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679478"/>
              </p:ext>
            </p:extLst>
          </p:nvPr>
        </p:nvGraphicFramePr>
        <p:xfrm>
          <a:off x="6667577" y="637105"/>
          <a:ext cx="5283234" cy="445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6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2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5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7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22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17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акушерство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156 794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60,9%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0,822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5,0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33,0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</a:rPr>
                        <a:t>гинекология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</a:rPr>
                        <a:t>100 742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39,1%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1,261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39,3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46710" y="148046"/>
            <a:ext cx="598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2024 год стационар без ВМП все законченные случаи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979" y="3618379"/>
            <a:ext cx="598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2024 год стационар без ВМП все законченные случаи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647510" y="6228418"/>
          <a:ext cx="5283233" cy="600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78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1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1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9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29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Медицинская организация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err="1">
                          <a:effectLst/>
                        </a:rPr>
                        <a:t>Госпит</a:t>
                      </a:r>
                      <a:r>
                        <a:rPr lang="ru-RU" sz="1000" b="1" u="none" strike="noStrike" dirty="0">
                          <a:effectLst/>
                        </a:rPr>
                        <a:t>.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%Гос.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СКЗ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СД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ГБУЗ МО "МОЦОМД"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1941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81,3%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1,06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ГБУЗ МО "ДКЦ ИМ. Л.М. РОШАЛЯ"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442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18,5%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1,57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6,4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Стрелка вправо 9"/>
          <p:cNvSpPr/>
          <p:nvPr/>
        </p:nvSpPr>
        <p:spPr>
          <a:xfrm>
            <a:off x="6297432" y="6249726"/>
            <a:ext cx="350078" cy="2787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587875" y="1356941"/>
            <a:ext cx="5017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* разделение лечебного профиля «Акушерство и гинекология»  на акушерские и гинекологические случаи лечения осуществляется по КСГ.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67577" y="2531427"/>
            <a:ext cx="48980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/>
              <a:t>Для каждого лечебного профиля определяется коэффициент корреляции между средней </a:t>
            </a:r>
            <a:r>
              <a:rPr lang="ru-RU" sz="2200" b="1" dirty="0" err="1"/>
              <a:t>затратоемкостью</a:t>
            </a:r>
            <a:r>
              <a:rPr lang="ru-RU" sz="2200" b="1" dirty="0"/>
              <a:t> (СКЗ) и средней длительностью (СД).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793328" y="5430741"/>
            <a:ext cx="5014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Анализ по «Детской урологии –андрологии не проводится </a:t>
            </a:r>
          </a:p>
        </p:txBody>
      </p:sp>
    </p:spTree>
    <p:extLst>
      <p:ext uri="{BB962C8B-B14F-4D97-AF65-F5344CB8AC3E}">
        <p14:creationId xmlns:p14="http://schemas.microsoft.com/office/powerpoint/2010/main" val="2846018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43776" y="329721"/>
          <a:ext cx="4440122" cy="620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3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8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8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51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Медицинская организация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err="1">
                          <a:effectLst/>
                        </a:rPr>
                        <a:t>Госпит</a:t>
                      </a:r>
                      <a:r>
                        <a:rPr lang="ru-RU" sz="1000" b="1" u="none" strike="noStrike" dirty="0">
                          <a:effectLst/>
                        </a:rPr>
                        <a:t>.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%Гос.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СКЗ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</a:rPr>
                        <a:t>СД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"КПЦ"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16534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10,5%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0,869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"Н-ФПЦ"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13924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8,9%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"ПРД"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12193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7,8%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"ВПЦ"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8189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0,835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531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  МОНИИАГ ИМ. АКАДЕМИКА В.И. КРАСНОПОЛЬСКОГО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8163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0,888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"ЩПЦ"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7858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5,0%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"СЕРГИЕВО-ПОСАДСКАЯ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7440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4,7%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0,788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"МОПЦ"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7307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4,7%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0,830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"МОЦОМД"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6679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0,852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"РАМЕНСКАЯ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6119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3,9%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0,814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"БАЛАШИХИНСКИЙ РД"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5535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3,5%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"МЫТИЩИНСКАЯ ОКБ"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4898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3,1%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0,831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"КРАСНОГОРСКАЯ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4805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3,1%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0,839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"ПКБ ИМ. ПРОФ. РОЗАНОВА В.Н."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3719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2,4%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0,808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"ОДИНЦОВСКАЯ ОБ"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3564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"СОЛНЕЧНОГОРСКАЯ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3284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2,1%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0,853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"КОРОЛЁВСКАЯ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2827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1,8%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"ОРЕХОВО-ЗУЕВСКАЯ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2588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1,7%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0,807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"КЛИНСКАЯ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2520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1,6%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0,856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"ДУБНЕНСКАЯ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2338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1,5%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"СРД"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2127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1,4%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"ЭЛЕКТРОСТАЛЬСКАЯ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1976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0,867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"ВОСКРЕСЕНСКАЯ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1947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"НОГИНСКАЯ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1909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0,867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"ДМИТРОВСКАЯ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1722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1,1%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0,850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"ДОЛГОПРУДНЕНСКАЯ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1700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1,1%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0,782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"СКБ"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1650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1,1%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0,868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"КОЛОМЕНСКАЯ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973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0,805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"ЛОБ"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868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0,716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"ДОМОДЕДОВСКАЯ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858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0,5%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0,605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"ЛУХОВИЦКАЯ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779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0,5%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0,870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"ЧБ"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721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0,5%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0,623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7,3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"ВОЛОКОЛАМСКАЯ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704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0,4%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"СЕРЕБРЯНО-ПРУДСКАЯ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671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0,4%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"ХИМКИНСКАЯ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537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0,682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"ЖУКОВСКАЯ ОКБ"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516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0,574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"ЩЕЛКОВСКАЯ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510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0,807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"ДЗЕРЖИНСКАЯ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510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0,612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"ИСТРИНСКАЯ КЛИНИЧЕСКАЯ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493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0,722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"БАЛАШИХИНСКАЯ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459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0,748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"ЗАРАЙСКАЯ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425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"ШАТУРСКАЯ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421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0,774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"ЛОБНЕНСКАЯ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420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0,817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8,9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"РЕУТОВСКАЯ КЛИНИЧЕСКАЯ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412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0,609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"ХКБ"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411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"МОЖАЙСКАЯ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408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0,808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"ЕГОРЬЕВСКАЯ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385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0,720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"ПАВЛОВО-ПОСАДСКАЯ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318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0,616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"ПРОТВИНСКАЯ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8,0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"ШАХОВСКАЯ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263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0,864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"ЛЫТКАРИНСКАЯ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259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0,727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"КАШИРСКАЯ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244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0,658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7,0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ГБУЗ МО "РУЗСКАЯ БОЛЬНИЦА"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235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0,1%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0,748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6,0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effectLst/>
                        </a:rPr>
                        <a:t>ИТОГО по 53 ЛПУ (взрослое</a:t>
                      </a:r>
                      <a:r>
                        <a:rPr lang="ru-RU" sz="1000" b="1" u="none" strike="noStrike" baseline="0" dirty="0">
                          <a:effectLst/>
                        </a:rPr>
                        <a:t> население)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</a:rPr>
                        <a:t>99,9%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6" marR="2576" marT="2576" marB="0" anchor="b"/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3776" y="8642"/>
            <a:ext cx="4440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Акушерство (корреляция СКЗ-СД  +0,093)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24158" y="8642"/>
          <a:ext cx="5283476" cy="68493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423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05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31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>
                          <a:effectLst/>
                        </a:rPr>
                        <a:t>Наименование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>
                          <a:effectLst/>
                        </a:rPr>
                        <a:t>СКЗ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>
                          <a:effectLst/>
                        </a:rPr>
                        <a:t>СД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%Гос.</a:t>
                      </a:r>
                    </a:p>
                  </a:txBody>
                  <a:tcPr marL="2788" marR="2788" marT="278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"ЛОБ"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4,93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0,55%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"ДОМОДЕДОВСКАЯ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4,75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0,55%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"ХИМКИНСКАЯ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4,61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0,34%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"ЖУКОВСКАЯ ОКБ"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0,57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4,59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0,33%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"ДЗЕРЖИНСКАЯ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5,11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0,33%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"РЕУТОВСКАЯ КЛИНИЧЕСКАЯ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4,90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0,26%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"ЕГОРЬЕВСКАЯ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5,28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0,25%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"ПАВЛОВО-ПОСАДСКАЯ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5,79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0,20%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>
                          <a:effectLst/>
                        </a:rPr>
                        <a:t>1 кластер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u="none" strike="noStrike" dirty="0">
                          <a:effectLst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u="none" strike="noStrike" dirty="0">
                          <a:effectLst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2,81%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"Н-ФПЦ"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3,45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8,88%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"ЩПЦ"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4,51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5,01%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"МОПЦ"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4,12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4,66%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"БАЛАШИХИНСКИЙ РД"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3,92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3,53%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"МЫТИЩИНСКАЯ ОКБ"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4,14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3,12%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"КРАСНОГОРСКАЯ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4,28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"ОДИНЦОВСКАЯ ОБ"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4,18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2,27%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"ДОЛГОПРУДНЕНСКАЯ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3,80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1,08%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"ИСТРИНСКАЯ КЛИНИЧЕСКАЯ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3,81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0,31%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>
                          <a:effectLst/>
                        </a:rPr>
                        <a:t>2 кластер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u="none" strike="noStrike" dirty="0">
                          <a:effectLst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u="none" strike="noStrike" dirty="0">
                          <a:effectLst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31,94%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"КПЦ"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0,87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5,45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10,55%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"ПРД"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5,73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7,78%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"ВПЦ"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4,76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5,22%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"СЕРГИЕВО-ПОСАДСКАЯ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4,97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4,75%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"МОЦОМД"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5,02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4,26%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"РАМЕНСКАЯ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4,91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3,90%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"ПКБ ИМ. ПРОФ. РОЗАНОВА В.Н."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5,37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2,37%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"КОРОЛЁВСКАЯ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5,66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1,80%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"ОРЕХОВО-ЗУЕВСКАЯ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5,40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1,65%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"КЛИНСКАЯ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5,75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1,61%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"ДУБНЕНСКАЯ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5,24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1,49%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"ЭЛЕКТРОСТАЛЬСКАЯ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5,75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1,26%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"ВОСКРЕСЕНСКАЯ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5,31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1,24%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"ДМИТРОВСКАЯ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5,56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1,10%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"ВОЛОКОЛАМСКАЯ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5,40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0,45%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"СЕРЕБРЯНО-ПРУДСКАЯ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5,28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0,43%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"ХКБ"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5,70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0,26%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>
                          <a:effectLst/>
                        </a:rPr>
                        <a:t>3 кластер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u="none" strike="noStrike" dirty="0">
                          <a:effectLst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u="none" strike="noStrike" dirty="0">
                          <a:effectLst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50,11%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"ЧБ"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0,62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7,31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0,46%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"ЛОБНЕНСКАЯ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8,92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0,27%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"ПРОТВИНСКАЯ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8,05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0,20%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"КАШИРСКАЯ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0,66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6,97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0,16%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>
                          <a:effectLst/>
                        </a:rPr>
                        <a:t>4 кластер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u="none" strike="noStrike">
                          <a:effectLst/>
                        </a:rPr>
                        <a:t> 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u="none" strike="noStrike" dirty="0">
                          <a:effectLst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1,08%</a:t>
                      </a: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  МОНИИАГ ИМ. АКАДЕМИКА В.И. КРАСНОПОЛЬСКОГО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0,89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6,45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5,21%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"СОЛНЕЧНОГОРСКАЯ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5,93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2,09%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"СРД"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6,46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1,36%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"НОГИНСКАЯ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5,96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1,22%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"СКБ"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5,93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1,05%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"КОЛОМЕНСКАЯ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6,65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0,62%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"ЛУХОВИЦКАЯ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0,87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6,50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0,50%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"ЩЕЛКОВСКАЯ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0,81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6,43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0,33%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"БАЛАШИХИНСКАЯ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0,75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6,67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0,29%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"ЗАРАЙСКАЯ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0,82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6,33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0,27%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"ШАТУРСКАЯ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0,77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6,81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0,27%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"МОЖАЙСКАЯ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0,81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6,19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0,26%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"ШАХОВСКАЯ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0,86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6,72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0,17%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"ЛЫТКАРИНСКАЯ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>
                          <a:effectLst/>
                        </a:rPr>
                        <a:t>0,73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5,91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0,17%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ГБУЗ МО "РУЗСКАЯ БОЛЬНИЦА"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0,75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dirty="0">
                          <a:effectLst/>
                        </a:rPr>
                        <a:t>6,04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0,15%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>
                          <a:effectLst/>
                        </a:rPr>
                        <a:t>5 кластер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u="none" strike="noStrike" dirty="0">
                          <a:effectLst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u="none" strike="noStrike" dirty="0">
                          <a:effectLst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88" marR="2788" marT="2788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13,95%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</a:tbl>
          </a:graphicData>
        </a:graphic>
      </p:graphicFrame>
      <p:sp>
        <p:nvSpPr>
          <p:cNvPr id="12" name="Стрелка вправо 11"/>
          <p:cNvSpPr/>
          <p:nvPr/>
        </p:nvSpPr>
        <p:spPr>
          <a:xfrm>
            <a:off x="4911634" y="2734491"/>
            <a:ext cx="357052" cy="557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1364686" y="6200503"/>
            <a:ext cx="690603" cy="4595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3776" y="6536921"/>
            <a:ext cx="4667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СКЗ = 0,882; СД = 5,0 к-дня</a:t>
            </a:r>
          </a:p>
        </p:txBody>
      </p:sp>
    </p:spTree>
    <p:extLst>
      <p:ext uri="{BB962C8B-B14F-4D97-AF65-F5344CB8AC3E}">
        <p14:creationId xmlns:p14="http://schemas.microsoft.com/office/powerpoint/2010/main" val="1703891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643398001"/>
              </p:ext>
            </p:extLst>
          </p:nvPr>
        </p:nvGraphicFramePr>
        <p:xfrm>
          <a:off x="364535" y="148454"/>
          <a:ext cx="11452996" cy="6600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5515" y="4735437"/>
            <a:ext cx="141417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800" u="none" strike="noStrike" dirty="0">
                <a:effectLst/>
              </a:rPr>
              <a:t>ГБУЗ МО "ЖУКОВСКАЯ ОКБ"</a:t>
            </a:r>
            <a:endParaRPr lang="ru-RU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48109" y="3448798"/>
            <a:ext cx="190308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800" u="none" strike="noStrike" dirty="0">
                <a:effectLst/>
              </a:rPr>
              <a:t>ГБУЗ МО "ЛЫТКАРИНСКАЯ БОЛЬНИЦА"</a:t>
            </a:r>
            <a:endParaRPr lang="ru-RU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70979" y="3607881"/>
            <a:ext cx="156966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800" u="none" strike="noStrike" dirty="0">
                <a:effectLst/>
              </a:rPr>
              <a:t>ГБУЗ МО "РУЗСКАЯ БОЛЬНИЦА"</a:t>
            </a:r>
            <a:endParaRPr lang="ru-RU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54886" y="4211824"/>
            <a:ext cx="8547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800" u="none" strike="noStrike" dirty="0">
                <a:effectLst/>
              </a:rPr>
              <a:t>ГБУЗ МО "ЛОБ"</a:t>
            </a:r>
            <a:endParaRPr lang="ru-RU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66537" y="4440803"/>
            <a:ext cx="17892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800" u="none" strike="noStrike" dirty="0">
                <a:effectLst/>
              </a:rPr>
              <a:t>ГБУЗ МО "ЕГОРЬЕВСКАЯ БОЛЬНИЦА"</a:t>
            </a:r>
            <a:endParaRPr lang="ru-RU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86740" y="2223998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ru-RU" sz="800" u="none" strike="noStrike" dirty="0">
                <a:effectLst/>
              </a:rPr>
              <a:t>ГБУЗ МО "ЧБ"</a:t>
            </a:r>
            <a:endParaRPr lang="ru-RU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1257751" y="5398449"/>
            <a:ext cx="3594583" cy="92445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b="1" dirty="0"/>
              <a:t>Средняя </a:t>
            </a:r>
            <a:r>
              <a:rPr lang="ru-RU" sz="1200" b="1" dirty="0" err="1"/>
              <a:t>затратоемкость</a:t>
            </a:r>
            <a:r>
              <a:rPr lang="ru-RU" sz="1200" b="1" dirty="0"/>
              <a:t> и средняя длительность «</a:t>
            </a:r>
            <a:r>
              <a:rPr lang="ru-RU" sz="1200" b="1" dirty="0" err="1"/>
              <a:t>Центроида</a:t>
            </a:r>
            <a:r>
              <a:rPr lang="ru-RU" sz="1200" b="1" dirty="0"/>
              <a:t>» любого кластера определяет оптимизированные («нормирующие») значения для всех объектов соответствующего кластера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9340134" y="5266380"/>
            <a:ext cx="2592125" cy="44527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>
                <a:solidFill>
                  <a:srgbClr val="00B050"/>
                </a:solidFill>
              </a:rPr>
              <a:t>Максимальный доход на </a:t>
            </a:r>
          </a:p>
          <a:p>
            <a:pPr algn="ctr"/>
            <a:r>
              <a:rPr lang="ru-RU" sz="1400" b="1" dirty="0">
                <a:solidFill>
                  <a:srgbClr val="00B050"/>
                </a:solidFill>
              </a:rPr>
              <a:t>1 койку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85544" y="6111770"/>
            <a:ext cx="387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З а т р а т о е м к о с т ь</a:t>
            </a: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3702657" y="3858370"/>
            <a:ext cx="972710" cy="461176"/>
          </a:xfrm>
          <a:prstGeom prst="wedgeRoundRectCallout">
            <a:avLst>
              <a:gd name="adj1" fmla="val -55162"/>
              <a:gd name="adj2" fmla="val 9659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«</a:t>
            </a:r>
            <a:r>
              <a:rPr lang="ru-RU" dirty="0" err="1"/>
              <a:t>Центроид</a:t>
            </a:r>
            <a:r>
              <a:rPr lang="ru-RU" dirty="0"/>
              <a:t>» 1 кластер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6061173" y="1186404"/>
            <a:ext cx="972710" cy="461176"/>
          </a:xfrm>
          <a:prstGeom prst="wedgeRoundRectCallout">
            <a:avLst>
              <a:gd name="adj1" fmla="val -55162"/>
              <a:gd name="adj2" fmla="val 9659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«</a:t>
            </a:r>
            <a:r>
              <a:rPr lang="ru-RU" dirty="0" err="1"/>
              <a:t>Центроид</a:t>
            </a:r>
            <a:r>
              <a:rPr lang="ru-RU" dirty="0"/>
              <a:t>» 4 кластер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088341" y="79513"/>
            <a:ext cx="2910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Акушерство</a:t>
            </a:r>
          </a:p>
        </p:txBody>
      </p:sp>
    </p:spTree>
    <p:extLst>
      <p:ext uri="{BB962C8B-B14F-4D97-AF65-F5344CB8AC3E}">
        <p14:creationId xmlns:p14="http://schemas.microsoft.com/office/powerpoint/2010/main" val="1978934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5486821"/>
              </p:ext>
            </p:extLst>
          </p:nvPr>
        </p:nvGraphicFramePr>
        <p:xfrm>
          <a:off x="645381" y="508882"/>
          <a:ext cx="10979426" cy="5836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4543" y="0"/>
            <a:ext cx="11131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Средний «кластерный» доход на 1 койку в тыс. рублях в год </a:t>
            </a:r>
          </a:p>
        </p:txBody>
      </p:sp>
    </p:spTree>
    <p:extLst>
      <p:ext uri="{BB962C8B-B14F-4D97-AF65-F5344CB8AC3E}">
        <p14:creationId xmlns:p14="http://schemas.microsoft.com/office/powerpoint/2010/main" val="16433091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3850</Words>
  <Application>Microsoft Office PowerPoint</Application>
  <PresentationFormat>Широкоэкранный</PresentationFormat>
  <Paragraphs>1343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Условия проведения кластерного анализа 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Компетенции главных внештатных специалистов:</vt:lpstr>
      <vt:lpstr>Выводы и предложения:</vt:lpstr>
      <vt:lpstr>Спасибо за внимание !!!  С вами был  доктор экономических наук, профессор Пирогов Михаил Васильевич по вопросам затронутым в презентации и в учебно-методическом пособии звоните по телефону:  +7 916 626 4882 или пишите на адрес: pirogov.57@mail.ru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Михаил Пирогов</cp:lastModifiedBy>
  <cp:revision>40</cp:revision>
  <dcterms:created xsi:type="dcterms:W3CDTF">2025-11-23T16:59:08Z</dcterms:created>
  <dcterms:modified xsi:type="dcterms:W3CDTF">2025-11-27T17:52:19Z</dcterms:modified>
</cp:coreProperties>
</file>